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83" r:id="rId5"/>
    <p:sldId id="311" r:id="rId6"/>
    <p:sldId id="259" r:id="rId7"/>
    <p:sldId id="260" r:id="rId8"/>
    <p:sldId id="285" r:id="rId9"/>
    <p:sldId id="264" r:id="rId10"/>
    <p:sldId id="303" r:id="rId11"/>
    <p:sldId id="304" r:id="rId12"/>
    <p:sldId id="312" r:id="rId13"/>
    <p:sldId id="265" r:id="rId14"/>
    <p:sldId id="318" r:id="rId15"/>
    <p:sldId id="267" r:id="rId16"/>
    <p:sldId id="305" r:id="rId17"/>
    <p:sldId id="301" r:id="rId18"/>
    <p:sldId id="307" r:id="rId19"/>
    <p:sldId id="315" r:id="rId20"/>
    <p:sldId id="314" r:id="rId21"/>
    <p:sldId id="302" r:id="rId22"/>
    <p:sldId id="271" r:id="rId23"/>
    <p:sldId id="317" r:id="rId24"/>
    <p:sldId id="309" r:id="rId25"/>
    <p:sldId id="310" r:id="rId26"/>
    <p:sldId id="278" r:id="rId27"/>
    <p:sldId id="299" r:id="rId28"/>
    <p:sldId id="313" r:id="rId29"/>
    <p:sldId id="316" r:id="rId30"/>
  </p:sldIdLst>
  <p:sldSz cx="9144000" cy="6858000" type="screen4x3"/>
  <p:notesSz cx="6881813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29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igman, Elizabeth (CDC/DDNID/NCCDPHP/DDT)" initials="BE(" lastIdx="12" clrIdx="6">
    <p:extLst>
      <p:ext uri="{19B8F6BF-5375-455C-9EA6-DF929625EA0E}">
        <p15:presenceInfo xmlns:p15="http://schemas.microsoft.com/office/powerpoint/2012/main" userId="S::ecl7@cdc.gov::a4e9d7cd-5ca6-4774-80ae-e2e14d382a27" providerId="AD"/>
      </p:ext>
    </p:extLst>
  </p:cmAuthor>
  <p:cmAuthor id="1" name="Wendy Mayer" initials="WM" lastIdx="26" clrIdx="0"/>
  <p:cmAuthor id="8" name="Crowell, Amanda (CDC/DDNID/NCCDPHP/OD)" initials="CA(" lastIdx="32" clrIdx="7">
    <p:extLst>
      <p:ext uri="{19B8F6BF-5375-455C-9EA6-DF929625EA0E}">
        <p15:presenceInfo xmlns:p15="http://schemas.microsoft.com/office/powerpoint/2012/main" userId="S::amc7@cdc.gov::3b6d4bc5-719d-4e4f-8847-304f813a4704" providerId="AD"/>
      </p:ext>
    </p:extLst>
  </p:cmAuthor>
  <p:cmAuthor id="2" name="Mike Cannon" initials="mjc" lastIdx="5" clrIdx="1">
    <p:extLst>
      <p:ext uri="{19B8F6BF-5375-455C-9EA6-DF929625EA0E}">
        <p15:presenceInfo xmlns:p15="http://schemas.microsoft.com/office/powerpoint/2012/main" userId="Mike Cannon" providerId="None"/>
      </p:ext>
    </p:extLst>
  </p:cmAuthor>
  <p:cmAuthor id="3" name="Smith, Bryce (CDC/DDNID/NCCDPHP/DDT)" initials="SB(" lastIdx="1" clrIdx="2">
    <p:extLst>
      <p:ext uri="{19B8F6BF-5375-455C-9EA6-DF929625EA0E}">
        <p15:presenceInfo xmlns:p15="http://schemas.microsoft.com/office/powerpoint/2012/main" userId="S::Bli1@cdc.gov::a28b438a-1ffe-4b0c-826b-73851c1cf798" providerId="AD"/>
      </p:ext>
    </p:extLst>
  </p:cmAuthor>
  <p:cmAuthor id="4" name="Jackson, Matthew (Matt) (CDC/DDNID/NCCDPHP/DDT) (CTR)" initials="JM(((" lastIdx="32" clrIdx="3">
    <p:extLst>
      <p:ext uri="{19B8F6BF-5375-455C-9EA6-DF929625EA0E}">
        <p15:presenceInfo xmlns:p15="http://schemas.microsoft.com/office/powerpoint/2012/main" userId="S::kpj5@cdc.gov::fa34c356-7479-4222-bb5f-4ca83f1c63cb" providerId="AD"/>
      </p:ext>
    </p:extLst>
  </p:cmAuthor>
  <p:cmAuthor id="5" name="Michael, Shannon (CDC/DDNID/NCCDPHP/DDT)" initials="MS(" lastIdx="11" clrIdx="4">
    <p:extLst>
      <p:ext uri="{19B8F6BF-5375-455C-9EA6-DF929625EA0E}">
        <p15:presenceInfo xmlns:p15="http://schemas.microsoft.com/office/powerpoint/2012/main" userId="S::sot2@cdc.gov::1a7e308e-43d3-408d-8048-50a455f65bf9" providerId="AD"/>
      </p:ext>
    </p:extLst>
  </p:cmAuthor>
  <p:cmAuthor id="6" name="Fick, Loraine (CDC/DDNID/NCCDPHP/DDT)" initials="FL(" lastIdx="18" clrIdx="5">
    <p:extLst>
      <p:ext uri="{19B8F6BF-5375-455C-9EA6-DF929625EA0E}">
        <p15:presenceInfo xmlns:p15="http://schemas.microsoft.com/office/powerpoint/2012/main" userId="S::ysm3@cdc.gov::6cad1854-7d2e-4a11-902e-50590f630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89"/>
    <a:srgbClr val="3B52A4"/>
    <a:srgbClr val="D3EBED"/>
    <a:srgbClr val="D6FAEA"/>
    <a:srgbClr val="E4F3F4"/>
    <a:srgbClr val="DAEFF0"/>
    <a:srgbClr val="1E8684"/>
    <a:srgbClr val="3B51A3"/>
    <a:srgbClr val="8AE4E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6631" autoAdjust="0"/>
  </p:normalViewPr>
  <p:slideViewPr>
    <p:cSldViewPr snapToGrid="0">
      <p:cViewPr varScale="1">
        <p:scale>
          <a:sx n="65" d="100"/>
          <a:sy n="65" d="100"/>
        </p:scale>
        <p:origin x="1596" y="66"/>
      </p:cViewPr>
      <p:guideLst>
        <p:guide orient="horz" pos="2160"/>
        <p:guide pos="2900"/>
        <p:guide orient="horz" pos="4319"/>
        <p:guide pos="2956"/>
      </p:guideLst>
    </p:cSldViewPr>
  </p:slideViewPr>
  <p:outlineViewPr>
    <p:cViewPr>
      <p:scale>
        <a:sx n="33" d="100"/>
        <a:sy n="33" d="100"/>
      </p:scale>
      <p:origin x="0" y="-156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5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AAB32155-0B3C-4599-8A12-AC77EF761AFE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7788" y="1162050"/>
            <a:ext cx="4186237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7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50A8DF78-90B9-4E5A-9437-08822AC1E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1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0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5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554">
              <a:defRPr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0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cap="non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4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3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cap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4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0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DF78-90B9-4E5A-9437-08822AC1E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5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9AAA526-4420-4658-A6B6-23EC09FE8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50D5B-7B07-46CB-A03C-867A759E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57588-FC3D-4FCC-A7AC-0F8568B2C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D04C4A-B42C-422C-83D3-D4D67341662E}"/>
              </a:ext>
            </a:extLst>
          </p:cNvPr>
          <p:cNvSpPr/>
          <p:nvPr userDrawn="1"/>
        </p:nvSpPr>
        <p:spPr>
          <a:xfrm>
            <a:off x="0" y="0"/>
            <a:ext cx="9144000" cy="4412583"/>
          </a:xfrm>
          <a:prstGeom prst="rect">
            <a:avLst/>
          </a:prstGeom>
          <a:solidFill>
            <a:srgbClr val="B4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73FEB9-F959-4D81-A1FF-9F10A7DFB57E}"/>
              </a:ext>
            </a:extLst>
          </p:cNvPr>
          <p:cNvSpPr/>
          <p:nvPr userDrawn="1"/>
        </p:nvSpPr>
        <p:spPr>
          <a:xfrm>
            <a:off x="447348" y="914435"/>
            <a:ext cx="8250174" cy="42560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EF98ED6-172E-44B4-B0AB-7D2DB2D013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348" y="1293338"/>
            <a:ext cx="8249304" cy="3274592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1">
                <a:solidFill>
                  <a:srgbClr val="3B52A4"/>
                </a:solidFill>
                <a:latin typeface="Caecilia LT Pro 45 Light" panose="02060402030306020204" pitchFamily="18" charset="0"/>
              </a:rPr>
              <a:t>Title</a:t>
            </a:r>
            <a:br>
              <a:rPr lang="en-US" sz="3500">
                <a:solidFill>
                  <a:srgbClr val="3B52A4"/>
                </a:solidFill>
                <a:latin typeface="Caecilia LT Std Roman" panose="00000500000000000000" pitchFamily="50" charset="0"/>
              </a:rPr>
            </a:br>
            <a:br>
              <a:rPr lang="en-US" sz="3500">
                <a:solidFill>
                  <a:srgbClr val="3B52A4"/>
                </a:solidFill>
                <a:latin typeface="Caecilia LT Std Roman" panose="00000500000000000000" pitchFamily="50" charset="0"/>
              </a:rPr>
            </a:br>
            <a:r>
              <a:rPr lang="en-US" sz="2800">
                <a:solidFill>
                  <a:srgbClr val="3B52A4"/>
                </a:solidFill>
                <a:latin typeface="Caecilia LT Std Roman" panose="00000500000000000000" pitchFamily="50" charset="0"/>
              </a:rPr>
              <a:t>Header</a:t>
            </a:r>
            <a:endParaRPr lang="en-US" sz="3500">
              <a:solidFill>
                <a:srgbClr val="3B52A4"/>
              </a:solidFill>
              <a:latin typeface="Caecilia LT Std Roman" panose="00000500000000000000" pitchFamily="50" charset="0"/>
            </a:endParaRP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05FC46A3-CB73-46AA-83FE-2A6C93B72A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r>
              <a:rPr lang="en-US" sz="1500">
                <a:highlight>
                  <a:srgbClr val="FFFF00"/>
                </a:highlight>
                <a:latin typeface="Museo Sans 300" panose="02000000000000000000" pitchFamily="50" charset="0"/>
              </a:rPr>
              <a:t>List Item</a:t>
            </a:r>
          </a:p>
          <a:p>
            <a:r>
              <a:rPr lang="en-US" sz="1500">
                <a:highlight>
                  <a:srgbClr val="FFFF00"/>
                </a:highlight>
                <a:latin typeface="Museo Sans 300" panose="02000000000000000000" pitchFamily="50" charset="0"/>
              </a:rPr>
              <a:t>List Item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52EAFC-CEB3-4ADE-8761-2F3DE03FA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226FE99-9CE5-4810-BEAB-059E7D26713F}"/>
              </a:ext>
            </a:extLst>
          </p:cNvPr>
          <p:cNvSpPr txBox="1">
            <a:spLocks/>
          </p:cNvSpPr>
          <p:nvPr userDrawn="1"/>
        </p:nvSpPr>
        <p:spPr>
          <a:xfrm>
            <a:off x="6457950" y="64922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33FC0AA-E6A3-2040-8728-7BB3B12083B4}" type="slidenum">
              <a:rPr lang="en-US" smtClean="0"/>
              <a:pPr>
                <a:spcAft>
                  <a:spcPts val="600"/>
                </a:spcAft>
              </a:pPr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467B6-FD0C-49ED-B2AA-7A4A7F38E142}"/>
              </a:ext>
            </a:extLst>
          </p:cNvPr>
          <p:cNvSpPr/>
          <p:nvPr userDrawn="1"/>
        </p:nvSpPr>
        <p:spPr>
          <a:xfrm>
            <a:off x="447348" y="6306038"/>
            <a:ext cx="8249304" cy="137529"/>
          </a:xfrm>
          <a:prstGeom prst="rect">
            <a:avLst/>
          </a:prstGeom>
          <a:solidFill>
            <a:srgbClr val="B4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4D35-BA25-417B-AC71-D8AD1A1B24C5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17B6-A44E-45A6-805C-E461D49BE1C5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6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4609-73A5-4372-B72C-8855257634B1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D014-66FD-4FDF-B0B0-5A68641D0553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30B198-0D96-4F3F-BB8B-A391152C08F3}"/>
              </a:ext>
            </a:extLst>
          </p:cNvPr>
          <p:cNvSpPr/>
          <p:nvPr userDrawn="1"/>
        </p:nvSpPr>
        <p:spPr>
          <a:xfrm>
            <a:off x="0" y="876731"/>
            <a:ext cx="9144000" cy="876730"/>
          </a:xfrm>
          <a:prstGeom prst="rect">
            <a:avLst/>
          </a:prstGeom>
          <a:solidFill>
            <a:srgbClr val="D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E73505-7058-4D25-8063-A9DD061BAF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113183"/>
            <a:ext cx="8378687" cy="422413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sz="3200">
                <a:latin typeface="Caecilia LT Pro 45 Light" panose="02060402030306020204" pitchFamily="18" charset="0"/>
              </a:rPr>
              <a:t>Title</a:t>
            </a:r>
          </a:p>
          <a:p>
            <a:pPr marL="0" indent="0">
              <a:buNone/>
            </a:pPr>
            <a:r>
              <a:rPr lang="en-US" sz="2400"/>
              <a:t> </a:t>
            </a:r>
          </a:p>
          <a:p>
            <a:r>
              <a:rPr lang="en-US" sz="2400">
                <a:latin typeface="Museo Sans 300" panose="02000000000000000000" pitchFamily="50" charset="0"/>
              </a:rPr>
              <a:t>List item</a:t>
            </a:r>
            <a:endParaRPr lang="en-US" sz="2400" b="1">
              <a:solidFill>
                <a:srgbClr val="3B52A4"/>
              </a:solidFill>
              <a:latin typeface="Caecilia LT Std Roman" panose="00000500000000000000" pitchFamily="50" charset="0"/>
            </a:endParaRPr>
          </a:p>
          <a:p>
            <a:endParaRPr lang="en-US" sz="2400" b="1">
              <a:latin typeface="Museo Sans 300" panose="02000000000000000000" pitchFamily="50" charset="0"/>
            </a:endParaRP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sz="240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A6B7B-18F4-4D5E-BB76-D6518CB8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6F07100-BBA6-4BCC-87D5-C7EE27747487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3FC0AA-E6A3-2040-8728-7BB3B1208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5938F-BABF-48A3-83EC-48BFF4764B13}"/>
              </a:ext>
            </a:extLst>
          </p:cNvPr>
          <p:cNvSpPr/>
          <p:nvPr userDrawn="1"/>
        </p:nvSpPr>
        <p:spPr>
          <a:xfrm>
            <a:off x="0" y="6721476"/>
            <a:ext cx="9144000" cy="136524"/>
          </a:xfrm>
          <a:prstGeom prst="rect">
            <a:avLst/>
          </a:prstGeom>
          <a:gradFill>
            <a:gsLst>
              <a:gs pos="0">
                <a:srgbClr val="B4EFEE"/>
              </a:gs>
              <a:gs pos="28000">
                <a:srgbClr val="8AE4E4"/>
              </a:gs>
              <a:gs pos="84000">
                <a:srgbClr val="3B52A4"/>
              </a:gs>
              <a:gs pos="100000">
                <a:srgbClr val="3B52A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6CF20-5932-4F0E-B0DA-81C44E60C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03636" cy="18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7E9D-CAFC-4B81-AFBF-FF7B101F09D9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A3D3-06AA-487E-89DA-5A0799164950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A80F-6FB8-4286-8635-274DD7A29610}" type="datetime1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6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6E81B-D329-4899-9EFB-9956717E37FF}"/>
              </a:ext>
            </a:extLst>
          </p:cNvPr>
          <p:cNvSpPr/>
          <p:nvPr userDrawn="1"/>
        </p:nvSpPr>
        <p:spPr>
          <a:xfrm>
            <a:off x="0" y="6721476"/>
            <a:ext cx="9144000" cy="136524"/>
          </a:xfrm>
          <a:prstGeom prst="rect">
            <a:avLst/>
          </a:prstGeom>
          <a:gradFill>
            <a:gsLst>
              <a:gs pos="0">
                <a:srgbClr val="B4EFEE"/>
              </a:gs>
              <a:gs pos="28000">
                <a:srgbClr val="8AE4E4"/>
              </a:gs>
              <a:gs pos="84000">
                <a:srgbClr val="3B52A4"/>
              </a:gs>
              <a:gs pos="100000">
                <a:srgbClr val="3B52A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3455-218F-4051-8805-CE6D3D87852C}" type="datetime1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BB17-60FA-4D07-B5A5-4B10F4F06C72}" type="datetime1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2911-F401-4628-8048-FDF203674DBE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C0AA-E6A3-2040-8728-7BB3B120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7Au-MRjoHYQ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iabetes/prevention/pdf/Prediabetes-Risk-Test-Final.pdf" TargetMode="External"/><Relationship Id="rId2" Type="http://schemas.openxmlformats.org/officeDocument/2006/relationships/hyperlink" Target="http://www.cdc.gov/diabetes/risktest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8a4GDYtjyU?start=6&amp;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womenshealthfirst.org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F5FE79-76B4-433B-AB00-8A861333DF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2656" y="587049"/>
            <a:ext cx="8378687" cy="1265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Caecilia LT Pro 45 Light" panose="02060402030306020204" pitchFamily="18" charset="0"/>
                <a:cs typeface="Arial"/>
              </a:rPr>
              <a:t>Welcome to CHP-DP </a:t>
            </a:r>
            <a:br>
              <a:rPr lang="en-US" sz="3200" dirty="0">
                <a:latin typeface="Caecilia LT Pro 45 Light" panose="02060402030306020204" pitchFamily="18" charset="0"/>
                <a:cs typeface="Arial"/>
              </a:rPr>
            </a:br>
            <a:r>
              <a:rPr lang="en-US" sz="3200" b="1" dirty="0">
                <a:solidFill>
                  <a:srgbClr val="3B52A4"/>
                </a:solidFill>
                <a:latin typeface="Caecilia LT Pro 45 Light" panose="02060402030306020204" pitchFamily="18" charset="0"/>
                <a:cs typeface="Arial"/>
              </a:rPr>
              <a:t>Introduction</a:t>
            </a:r>
            <a:r>
              <a:rPr lang="en-US" sz="32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  <a:t> Session</a:t>
            </a:r>
            <a:endParaRPr lang="en-US" sz="3200" dirty="0">
              <a:latin typeface="Caecilia LT Pro 45 Light" panose="02060402030306020204" pitchFamily="18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6" y="2040012"/>
            <a:ext cx="7896226" cy="42309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3B52A4"/>
                </a:solidFill>
                <a:latin typeface="Caecilia LT Pro 45 Light" panose="02060402030306020204" pitchFamily="18" charset="0"/>
                <a:cs typeface="Arial"/>
              </a:rPr>
              <a:t>While You Wait for the Session to Begin</a:t>
            </a:r>
            <a:endParaRPr lang="en-US" sz="2800" b="1" dirty="0">
              <a:solidFill>
                <a:srgbClr val="3B52A4"/>
              </a:solidFill>
              <a:latin typeface="Caecilia LT Pro 45 Light" panose="02060402030306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latin typeface="Museo Sans 300" panose="02000000000000000000" pitchFamily="50" charset="0"/>
              </a:rPr>
              <a:t>   Enter your name on your individual video panel.</a:t>
            </a:r>
          </a:p>
          <a:p>
            <a:pPr marL="0">
              <a:lnSpc>
                <a:spcPct val="120000"/>
              </a:lnSpc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Museo Sans 300" panose="02000000000000000000" pitchFamily="50" charset="0"/>
              </a:rPr>
              <a:t>   Please turn on your video camera if you are comfortable being onscreen. </a:t>
            </a:r>
          </a:p>
          <a:p>
            <a:pPr marL="0">
              <a:lnSpc>
                <a:spcPct val="120000"/>
              </a:lnSpc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Museo Sans 300" panose="02000000000000000000" pitchFamily="50" charset="0"/>
              </a:rPr>
              <a:t>   Use the chat box to answer this question: </a:t>
            </a:r>
          </a:p>
          <a:p>
            <a:pPr marL="0" indent="0">
              <a:lnSpc>
                <a:spcPct val="120000"/>
              </a:lnSpc>
              <a:buClr>
                <a:srgbClr val="8AE4E4"/>
              </a:buClr>
              <a:buNone/>
            </a:pPr>
            <a:r>
              <a:rPr lang="en-US" sz="3200" b="1" i="0" dirty="0">
                <a:solidFill>
                  <a:schemeClr val="accent5"/>
                </a:solidFill>
                <a:effectLst/>
                <a:latin typeface="Roboto" panose="02000000000000000000" pitchFamily="2" charset="0"/>
              </a:rPr>
              <a:t>What </a:t>
            </a:r>
            <a:r>
              <a:rPr lang="en-US" sz="3200" b="1" dirty="0">
                <a:solidFill>
                  <a:schemeClr val="accent5"/>
                </a:solidFill>
                <a:latin typeface="Roboto" panose="02000000000000000000" pitchFamily="2" charset="0"/>
              </a:rPr>
              <a:t>is your favored Food</a:t>
            </a:r>
            <a:r>
              <a:rPr lang="en-US" sz="3200" b="1" i="0" dirty="0">
                <a:solidFill>
                  <a:schemeClr val="accent5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2F709-D1C2-47F9-B26C-72A055A00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21476"/>
            <a:ext cx="9144000" cy="136524"/>
          </a:xfrm>
          <a:prstGeom prst="rect">
            <a:avLst/>
          </a:prstGeom>
          <a:gradFill>
            <a:gsLst>
              <a:gs pos="0">
                <a:srgbClr val="B4EFEE"/>
              </a:gs>
              <a:gs pos="28000">
                <a:srgbClr val="8AE4E4"/>
              </a:gs>
              <a:gs pos="84000">
                <a:srgbClr val="3B52A4"/>
              </a:gs>
              <a:gs pos="100000">
                <a:srgbClr val="3B52A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F9FCC-B631-AB23-F331-F64291F36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253316" y="923"/>
            <a:ext cx="2715303" cy="7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4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8" y="899213"/>
            <a:ext cx="8229603" cy="810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If you have prediabetes…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48069"/>
            <a:ext cx="8378687" cy="3389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latin typeface="Museo Sans 300" panose="02000000000000000000" pitchFamily="50" charset="0"/>
              </a:rPr>
              <a:t>Your blood sugar levels are higher than normal,</a:t>
            </a:r>
          </a:p>
          <a:p>
            <a:pPr marL="0" indent="0" algn="ctr">
              <a:buNone/>
            </a:pPr>
            <a:r>
              <a:rPr lang="en-US" sz="2400">
                <a:latin typeface="Museo Sans 300" panose="02000000000000000000" pitchFamily="50" charset="0"/>
              </a:rPr>
              <a:t>but not high enough for a type 2 diabetes diagnosis. </a:t>
            </a:r>
          </a:p>
        </p:txBody>
      </p:sp>
      <p:pic>
        <p:nvPicPr>
          <p:cNvPr id="8" name="Picture 4" descr="Text Box: Prediabetes increases the risk of&#10;&#10;List of Illnesses: Type 2 Diabetes, Heart Disease, Str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84" y="3112408"/>
            <a:ext cx="5058231" cy="27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E2CDD-6A62-40AD-9DE8-F35E5DCB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BDA07-2503-DAC7-5785-4BF4FC3105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457950" y="136524"/>
            <a:ext cx="2449054" cy="6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is the National Diabetes Prevention Program?">
            <a:hlinkClick r:id="" action="ppaction://media"/>
            <a:extLst>
              <a:ext uri="{FF2B5EF4-FFF2-40B4-BE49-F238E27FC236}">
                <a16:creationId xmlns:a16="http://schemas.microsoft.com/office/drawing/2014/main" id="{2DDC316A-2AFF-4153-450A-D05D794E0A1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346" y="707923"/>
            <a:ext cx="8640693" cy="48817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AEB04-49AF-125C-C886-6D9EB8F5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885479"/>
            <a:ext cx="8378825" cy="8439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National Diabetes Prevention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8E8C7-DF6D-4EA7-9F23-7B496D98B989}"/>
              </a:ext>
            </a:extLst>
          </p:cNvPr>
          <p:cNvSpPr txBox="1"/>
          <p:nvPr/>
        </p:nvSpPr>
        <p:spPr>
          <a:xfrm>
            <a:off x="2286000" y="17465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Museo Sans 300" panose="02000000000000000000" pitchFamily="50" charset="0"/>
                <a:cs typeface="Arial"/>
              </a:rPr>
              <a:t>(National DPP)</a:t>
            </a:r>
            <a:endParaRPr lang="en-US" sz="2400">
              <a:latin typeface="Museo Sans 300" panose="02000000000000000000" pitchFamily="50" charset="0"/>
            </a:endParaRPr>
          </a:p>
        </p:txBody>
      </p:sp>
      <p:pic>
        <p:nvPicPr>
          <p:cNvPr id="4" name="Content Placeholder 3" descr="Text Box: You can prevent type 2 diabetes. &#10;&#10;Find out if you have prediabetes: See your doctor to get your blood sugar tested. &#10;&#10;Join a CDC-Recognized Diabetes prevention program. &#10;&#10;Eat healthy&#10;&#10;Be more active&#10;&#10;Lose weigh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296342"/>
            <a:ext cx="8378825" cy="40600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11EB5-676B-4630-A79F-62B074B7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09079-F056-7A44-1D41-7FFA10AB2A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238568" y="62005"/>
            <a:ext cx="2758730" cy="7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26BCD9-CAA6-40BA-8060-8426029EB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52" y="4277032"/>
            <a:ext cx="7226148" cy="2444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1725561"/>
            <a:ext cx="7718938" cy="2713704"/>
          </a:xfrm>
        </p:spPr>
        <p:txBody>
          <a:bodyPr>
            <a:noAutofit/>
          </a:bodyPr>
          <a:lstStyle/>
          <a:p>
            <a:pPr algn="ctr"/>
            <a:r>
              <a:rPr lang="en-US" sz="3200" b="1" kern="0" dirty="0">
                <a:latin typeface="Museo Sans 300" panose="02000000000000000000" pitchFamily="50" charset="0"/>
              </a:rPr>
              <a:t>Womens Health First/ Community Health Promotion</a:t>
            </a:r>
            <a:br>
              <a:rPr lang="en-US" sz="3200" b="1" kern="0" dirty="0">
                <a:latin typeface="Museo Sans 300" panose="02000000000000000000" pitchFamily="50" charset="0"/>
              </a:rPr>
            </a:br>
            <a:r>
              <a:rPr lang="en-US" sz="36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Diabetes Prevention</a:t>
            </a:r>
            <a:br>
              <a:rPr lang="en-US" sz="36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</a:br>
            <a:r>
              <a:rPr lang="en-US" sz="54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(CHP-DP)</a:t>
            </a:r>
            <a:endParaRPr lang="en-US" sz="5400" b="1" dirty="0">
              <a:solidFill>
                <a:srgbClr val="3B51A3"/>
              </a:solidFill>
              <a:latin typeface="Caecilia LT Pro 45 Light" panose="02060402030306020204" pitchFamily="18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5E816-9E1F-4C67-AC3A-775A25B2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08087-4C6E-0DED-7E94-FFE957A1EA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20581" y="382983"/>
            <a:ext cx="2828483" cy="7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9785" y="671720"/>
            <a:ext cx="3058466" cy="14091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66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CHP-DP</a:t>
            </a:r>
            <a:br>
              <a:rPr lang="en-US" sz="66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</a:br>
            <a:r>
              <a:rPr lang="en-US" sz="20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at Womens Health First</a:t>
            </a:r>
            <a:endParaRPr lang="en-US" sz="2000" b="1" kern="1200" dirty="0">
              <a:solidFill>
                <a:srgbClr val="3B51A3"/>
              </a:solidFill>
              <a:latin typeface="Caecilia LT Pro 55 Roman" panose="020605020303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1175" y="2315036"/>
            <a:ext cx="3315376" cy="387124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-228600" defTabSz="9144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1600" b="1" dirty="0">
                <a:latin typeface="Museo Sans 300" panose="02000000000000000000" pitchFamily="50" charset="0"/>
              </a:rPr>
              <a:t>Goals of the Lifestyle Change Program</a:t>
            </a:r>
          </a:p>
          <a:p>
            <a:pPr marL="457200" lvl="1" indent="-228600" defTabSz="914400">
              <a:spcBef>
                <a:spcPts val="0"/>
              </a:spcBef>
              <a:spcAft>
                <a:spcPts val="600"/>
              </a:spcAft>
              <a:buClr>
                <a:srgbClr val="8AE4E4"/>
              </a:buClr>
            </a:pPr>
            <a:r>
              <a:rPr lang="en-US" sz="1600" dirty="0">
                <a:latin typeface="Museo Sans 100" panose="02000000000000000000" pitchFamily="50" charset="0"/>
              </a:rPr>
              <a:t>Reduce body weight by 5% to 7%.</a:t>
            </a:r>
          </a:p>
          <a:p>
            <a:pPr marL="457200" lvl="1" indent="-228600" defTabSz="914400">
              <a:spcBef>
                <a:spcPts val="0"/>
              </a:spcBef>
              <a:spcAft>
                <a:spcPts val="600"/>
              </a:spcAft>
              <a:buClr>
                <a:srgbClr val="8AE4E4"/>
              </a:buClr>
            </a:pPr>
            <a:r>
              <a:rPr lang="en-US" sz="1600" dirty="0">
                <a:latin typeface="Museo Sans 100" panose="02000000000000000000" pitchFamily="50" charset="0"/>
              </a:rPr>
              <a:t>Increase physical activity to 150 minutes each week (20-30 m/d)</a:t>
            </a:r>
          </a:p>
          <a:p>
            <a:pPr marL="457200" lvl="1" indent="-228600" defTabSz="914400">
              <a:spcBef>
                <a:spcPts val="0"/>
              </a:spcBef>
              <a:spcAft>
                <a:spcPts val="600"/>
              </a:spcAft>
              <a:buClr>
                <a:srgbClr val="8AE4E4"/>
              </a:buClr>
            </a:pPr>
            <a:r>
              <a:rPr lang="en-US" sz="1600" dirty="0">
                <a:latin typeface="Museo Sans 100" panose="02000000000000000000" pitchFamily="50" charset="0"/>
              </a:rPr>
              <a:t>Increase coping skills. </a:t>
            </a:r>
          </a:p>
          <a:p>
            <a:pPr marL="231775" lvl="1" indent="-228600" defTabSz="9144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endParaRPr lang="en-US" sz="1600" dirty="0">
              <a:latin typeface="Museo Sans 100" panose="02000000000000000000" pitchFamily="50" charset="0"/>
            </a:endParaRPr>
          </a:p>
          <a:p>
            <a:pPr marL="0" lvl="1" indent="-228600" defTabSz="9144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1600" b="1" dirty="0">
                <a:latin typeface="Museo Sans 300" panose="02000000000000000000" pitchFamily="50" charset="0"/>
              </a:rPr>
              <a:t>What Our Program Offers</a:t>
            </a:r>
          </a:p>
          <a:p>
            <a:pPr indent="-228600" defTabSz="914400">
              <a:spcBef>
                <a:spcPts val="0"/>
              </a:spcBef>
              <a:spcAft>
                <a:spcPts val="600"/>
              </a:spcAft>
              <a:buClr>
                <a:srgbClr val="8AE4E4"/>
              </a:buClr>
            </a:pPr>
            <a:r>
              <a:rPr lang="en-US" sz="1600" dirty="0">
                <a:latin typeface="Museo Sans 100" panose="02000000000000000000" pitchFamily="50" charset="0"/>
              </a:rPr>
              <a:t>   Proven curriculum (CDC)</a:t>
            </a:r>
          </a:p>
          <a:p>
            <a:pPr indent="-228600" defTabSz="914400">
              <a:spcBef>
                <a:spcPts val="0"/>
              </a:spcBef>
              <a:spcAft>
                <a:spcPts val="600"/>
              </a:spcAft>
              <a:buClr>
                <a:srgbClr val="8AE4E4"/>
              </a:buClr>
            </a:pPr>
            <a:r>
              <a:rPr lang="en-US" sz="1600" dirty="0">
                <a:latin typeface="Museo Sans 100" panose="02000000000000000000" pitchFamily="50" charset="0"/>
              </a:rPr>
              <a:t>   Lifestyle coach.</a:t>
            </a:r>
          </a:p>
          <a:p>
            <a:pPr indent="-228600" defTabSz="914400">
              <a:spcBef>
                <a:spcPts val="0"/>
              </a:spcBef>
              <a:spcAft>
                <a:spcPts val="600"/>
              </a:spcAft>
              <a:buClr>
                <a:srgbClr val="8AE4E4"/>
              </a:buClr>
            </a:pPr>
            <a:r>
              <a:rPr lang="en-US" sz="1600" dirty="0">
                <a:latin typeface="Museo Sans 100" panose="02000000000000000000" pitchFamily="50" charset="0"/>
              </a:rPr>
              <a:t>   Support group.</a:t>
            </a:r>
          </a:p>
          <a:p>
            <a:pPr marL="342900" lvl="1" indent="-228600" defTabSz="914400">
              <a:spcBef>
                <a:spcPts val="0"/>
              </a:spcBef>
              <a:spcAft>
                <a:spcPts val="600"/>
              </a:spcAft>
              <a:buClr>
                <a:srgbClr val="8AE4E4"/>
              </a:buClr>
            </a:pPr>
            <a:endParaRPr lang="en-US" dirty="0"/>
          </a:p>
          <a:p>
            <a:pPr marL="231775" lvl="1" indent="-228600" defTabSz="9144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2456A7-49F5-4B43-8685-E53C8C8A1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689" y="3234804"/>
            <a:ext cx="627669" cy="6276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91C5992-BDD1-41F8-936B-C21B7FE6F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557" y="5105701"/>
            <a:ext cx="627669" cy="627669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D8B8C-8F7F-4950-9F37-7B0A0A4EC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496" y="2405279"/>
            <a:ext cx="3054719" cy="30139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56D13-C8A3-4436-8FEA-3F320B56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7586" y="6356350"/>
            <a:ext cx="7477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33FC0AA-E6A3-2040-8728-7BB3B12083B4}" type="slidenum">
              <a:rPr lang="en-US" sz="1200" smtClean="0">
                <a:solidFill>
                  <a:srgbClr val="404040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1228E-8FF5-023D-E419-E774A00F67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20581" y="683497"/>
            <a:ext cx="2527523" cy="6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B6027B-5632-4391-A360-377C20FFC4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5910" y="710315"/>
            <a:ext cx="7492180" cy="1325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CHP-DP</a:t>
            </a:r>
            <a:br>
              <a:rPr lang="en-US" sz="48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</a:br>
            <a:r>
              <a:rPr lang="en-US" sz="32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Program at Womens Health First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B51A3"/>
              </a:solidFill>
              <a:effectLst/>
              <a:uLnTx/>
              <a:uFillTx/>
              <a:latin typeface="Caecilia LT Pro 45 Light" panose="02060402030306020204" pitchFamily="18" charset="0"/>
              <a:ea typeface="+mj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9725" y="2247901"/>
            <a:ext cx="7659139" cy="4108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Museo Sans 300" panose="02000000000000000000" pitchFamily="50" charset="0"/>
              </a:rPr>
              <a:t>You can join the program if you: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latin typeface="Museo Sans 300" panose="02000000000000000000" pitchFamily="50" charset="0"/>
            </a:endParaRPr>
          </a:p>
          <a:p>
            <a:pPr marL="450850" indent="-342900">
              <a:spcBef>
                <a:spcPts val="0"/>
              </a:spcBef>
              <a:spcAft>
                <a:spcPts val="1200"/>
              </a:spcAft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Are 18 or older.</a:t>
            </a:r>
          </a:p>
          <a:p>
            <a:pPr marL="450850" indent="-342900">
              <a:spcBef>
                <a:spcPts val="0"/>
              </a:spcBef>
              <a:spcAft>
                <a:spcPts val="1200"/>
              </a:spcAft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Are overweight (BMI &gt;25 or &gt;23 for people of Asian heritage).</a:t>
            </a:r>
          </a:p>
          <a:p>
            <a:pPr marL="450850" indent="-342900">
              <a:spcBef>
                <a:spcPts val="0"/>
              </a:spcBef>
              <a:spcAft>
                <a:spcPts val="1200"/>
              </a:spcAft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Have prediabetes:</a:t>
            </a:r>
          </a:p>
          <a:p>
            <a:pPr marL="682625" lvl="1" indent="-342900">
              <a:spcBef>
                <a:spcPts val="0"/>
              </a:spcBef>
              <a:spcAft>
                <a:spcPts val="1200"/>
              </a:spcAft>
              <a:buClr>
                <a:srgbClr val="8AE4E4"/>
              </a:buClr>
              <a:buFont typeface="Museo Sans 300" panose="02000000000000000000" pitchFamily="50" charset="0"/>
              <a:buChar char="–"/>
            </a:pPr>
            <a:r>
              <a:rPr lang="en-US" sz="2400" dirty="0">
                <a:latin typeface="Museo Sans 300" panose="02000000000000000000" pitchFamily="50" charset="0"/>
              </a:rPr>
              <a:t>Recent blood test.</a:t>
            </a:r>
          </a:p>
          <a:p>
            <a:pPr marL="682625" lvl="1" indent="-342900">
              <a:spcBef>
                <a:spcPts val="0"/>
              </a:spcBef>
              <a:spcAft>
                <a:spcPts val="1200"/>
              </a:spcAft>
              <a:buClr>
                <a:srgbClr val="8AE4E4"/>
              </a:buClr>
              <a:buFont typeface="Museo Sans 300" panose="02000000000000000000" pitchFamily="50" charset="0"/>
              <a:buChar char="–"/>
            </a:pPr>
            <a:r>
              <a:rPr lang="en-US" sz="2400" dirty="0">
                <a:latin typeface="Museo Sans 300" panose="02000000000000000000" pitchFamily="50" charset="0"/>
              </a:rPr>
              <a:t>High-risk score on the Prediabetes Risk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5E816-9E1F-4C67-AC3A-775A25B2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802A4-F357-FE9B-EDF3-6C6958EEC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05833" y="406284"/>
            <a:ext cx="2861187" cy="7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9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EE7D-D48E-4D26-847E-F9B0509F55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3360"/>
            <a:ext cx="9144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Prediabetes Risk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DEAE-E7C8-454D-B841-436B8E0A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314783"/>
            <a:ext cx="8378687" cy="422413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Take the prediabetes risk test at</a:t>
            </a:r>
          </a:p>
          <a:p>
            <a:pPr marL="0" indent="0">
              <a:buNone/>
            </a:pPr>
            <a:r>
              <a:rPr lang="en-US" sz="2800" u="none" strike="noStrike" dirty="0">
                <a:solidFill>
                  <a:srgbClr val="0563C1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www.cdc.gov/diabetes/risktest/index.html</a:t>
            </a:r>
            <a:r>
              <a:rPr lang="en-US" sz="2800" u="none" strike="noStrike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u="none" strike="noStrike" dirty="0">
                <a:effectLst/>
                <a:latin typeface="Museo Sans 300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u="none" strike="noStrike" dirty="0">
                <a:solidFill>
                  <a:srgbClr val="0563C1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www.cdc.gov/diabetes/prevention/pdf/Prediabetes-Risk-Test-Final.pdf</a:t>
            </a:r>
            <a:endParaRPr lang="en-US" sz="2800" u="none" strike="noStrike" dirty="0">
              <a:effectLst/>
              <a:latin typeface="Museo Sans 300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Museo Sans 300" panose="02000000000000000000" pitchFamily="50" charset="0"/>
            </a:endParaRPr>
          </a:p>
          <a:p>
            <a:pPr marL="0" indent="0">
              <a:buNone/>
            </a:pPr>
            <a:r>
              <a:rPr lang="en-US" dirty="0">
                <a:latin typeface="Museo Sans 300" panose="02000000000000000000" pitchFamily="50" charset="0"/>
              </a:rPr>
              <a:t>Click on the link in the chart or ASHA Test Message…)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7D48F-AAB8-49EA-97B3-43C7FBE4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53EF1-CD57-54DB-97D5-A3634A11DF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057660" y="76906"/>
            <a:ext cx="2857980" cy="7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1231-2D80-4E04-BCDE-BA9E81861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73238"/>
            <a:ext cx="91440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What If You’re Not Eligible?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F6CC-36FE-4BB8-BC11-05C558B2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132221"/>
            <a:ext cx="8972551" cy="26525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Museo Sans 300" panose="02000000000000000000" pitchFamily="50" charset="0"/>
              </a:rPr>
              <a:t>You are not eligible for this program if you:</a:t>
            </a:r>
          </a:p>
          <a:p>
            <a:pPr marL="692150" indent="-457200">
              <a:lnSpc>
                <a:spcPct val="110000"/>
              </a:lnSpc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Got a low-risk score on the Prediabetes Risk Test. </a:t>
            </a:r>
          </a:p>
          <a:p>
            <a:pPr marL="692150" indent="-457200">
              <a:lnSpc>
                <a:spcPct val="110000"/>
              </a:lnSpc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Are pregnant.</a:t>
            </a:r>
          </a:p>
          <a:p>
            <a:pPr marL="692150" indent="-457200">
              <a:lnSpc>
                <a:spcPct val="110000"/>
              </a:lnSpc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Have been diagnosed with type 1 or type 2 diabetes.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9B2E76-40BD-4E68-B577-3BA0928B9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2650962" y="5669265"/>
            <a:ext cx="1202299" cy="45719"/>
          </a:xfrm>
          <a:prstGeom prst="rect">
            <a:avLst/>
          </a:prstGeom>
          <a:gradFill>
            <a:gsLst>
              <a:gs pos="0">
                <a:srgbClr val="B4EFEE"/>
              </a:gs>
              <a:gs pos="100000">
                <a:srgbClr val="3B52A4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3D359-532B-43DC-823F-3766D4E6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29252" y="5090976"/>
            <a:ext cx="5286098" cy="1202299"/>
          </a:xfrm>
          <a:prstGeom prst="rect">
            <a:avLst/>
          </a:prstGeom>
          <a:solidFill>
            <a:srgbClr val="DAEF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82E48-51E4-4AA0-9138-A277F8216E64}"/>
              </a:ext>
            </a:extLst>
          </p:cNvPr>
          <p:cNvSpPr txBox="1"/>
          <p:nvPr/>
        </p:nvSpPr>
        <p:spPr>
          <a:xfrm>
            <a:off x="3495675" y="5279506"/>
            <a:ext cx="496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kern="0">
                <a:latin typeface="Museo Sans 500" panose="02000000000000000000" pitchFamily="50" charset="0"/>
              </a:rPr>
              <a:t>If you’re not eligible, we can email you information</a:t>
            </a:r>
            <a:br>
              <a:rPr lang="en-US" sz="1600" kern="0">
                <a:latin typeface="Museo Sans 500" panose="02000000000000000000" pitchFamily="50" charset="0"/>
              </a:rPr>
            </a:br>
            <a:r>
              <a:rPr lang="en-US" sz="1600" kern="0">
                <a:latin typeface="Museo Sans 500" panose="02000000000000000000" pitchFamily="50" charset="0"/>
              </a:rPr>
              <a:t>to help you manage your condition and make</a:t>
            </a:r>
            <a:br>
              <a:rPr lang="en-US" sz="1600" kern="0">
                <a:latin typeface="Museo Sans 500" panose="02000000000000000000" pitchFamily="50" charset="0"/>
              </a:rPr>
            </a:br>
            <a:r>
              <a:rPr lang="en-US" sz="1600" kern="0">
                <a:latin typeface="Museo Sans 500" panose="02000000000000000000" pitchFamily="50" charset="0"/>
              </a:rPr>
              <a:t>healthy lifestyle changes. </a:t>
            </a:r>
            <a:endParaRPr lang="en-US" sz="1600">
              <a:latin typeface="Museo Sans 500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EE0B6-F8D3-4950-957B-00171E9E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D1591-D4C4-1633-8756-D50E8526F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35329" y="123036"/>
            <a:ext cx="2843233" cy="7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8D68DE-8BB9-4A58-B7F1-D1AE9346B0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9432" y="501650"/>
            <a:ext cx="2258347" cy="897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CHP-DP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51A3"/>
              </a:solidFill>
              <a:effectLst/>
              <a:uLnTx/>
              <a:uFillTx/>
              <a:latin typeface="Caecilia LT Pro 45 Light" panose="02060402030306020204" pitchFamily="18" charset="0"/>
              <a:ea typeface="+mj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8268"/>
            <a:ext cx="8229600" cy="49441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Museo Sans 300" panose="02000000000000000000" pitchFamily="50" charset="0"/>
              </a:rPr>
              <a:t>Within 12 months, you and your group</a:t>
            </a:r>
            <a:br>
              <a:rPr lang="en-US" sz="2800" dirty="0">
                <a:latin typeface="Museo Sans 300" panose="02000000000000000000" pitchFamily="50" charset="0"/>
              </a:rPr>
            </a:br>
            <a:r>
              <a:rPr lang="en-US" sz="2800" dirty="0">
                <a:latin typeface="Museo Sans 300" panose="02000000000000000000" pitchFamily="50" charset="0"/>
              </a:rPr>
              <a:t>will make amazing progress! </a:t>
            </a:r>
          </a:p>
          <a:p>
            <a:pPr marL="0" indent="0">
              <a:buNone/>
            </a:pPr>
            <a:endParaRPr lang="en-US" sz="2400" dirty="0">
              <a:latin typeface="Museo Sans 300" panose="02000000000000000000" pitchFamily="50" charset="0"/>
            </a:endParaRPr>
          </a:p>
          <a:p>
            <a:pPr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   Next class: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Sunday, October 2</a:t>
            </a:r>
            <a:r>
              <a:rPr lang="en-US" sz="2400" b="1" baseline="30000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nd</a:t>
            </a:r>
            <a:r>
              <a:rPr lang="en-US" sz="24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 , 2022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From 4:00 – 5:00 PM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  <a:t>ON ZOOM</a:t>
            </a:r>
          </a:p>
          <a:p>
            <a:pPr marL="0" indent="0">
              <a:buNone/>
            </a:pPr>
            <a:endParaRPr lang="en-US" sz="2400" dirty="0">
              <a:latin typeface="Museo Sans 300" panose="02000000000000000000" pitchFamily="50" charset="0"/>
            </a:endParaRPr>
          </a:p>
          <a:p>
            <a:pPr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useo Sans 300" panose="02000000000000000000" pitchFamily="50" charset="0"/>
              </a:rPr>
              <a:t>   Program costs:</a:t>
            </a:r>
          </a:p>
          <a:p>
            <a:pPr marL="400050" lvl="1" indent="0" algn="ctr">
              <a:buNone/>
            </a:pPr>
            <a:r>
              <a:rPr lang="en-US" sz="24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This Program is at NO cost to you</a:t>
            </a:r>
            <a:br>
              <a:rPr lang="en-US" sz="2400" b="1" dirty="0">
                <a:solidFill>
                  <a:srgbClr val="3B51A3"/>
                </a:solidFill>
                <a:highlight>
                  <a:srgbClr val="FFFF00"/>
                </a:highlight>
                <a:latin typeface="Caecilia LT Pro 45 Light" panose="02060402030306020204" pitchFamily="18" charset="0"/>
              </a:rPr>
            </a:br>
            <a:endParaRPr lang="en-US" sz="2400" b="1" dirty="0">
              <a:solidFill>
                <a:srgbClr val="3B51A3"/>
              </a:solidFill>
              <a:latin typeface="Caecilia LT Pro 45 Light" panose="02060402030306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CA044-926A-4A65-8108-B4E7AC7B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81E3C4-8904-85CF-F086-98E49CF03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266221" y="325616"/>
            <a:ext cx="2686050" cy="7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1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0000" y="864704"/>
            <a:ext cx="6604000" cy="87202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Participant Testimonials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593" y="1113183"/>
            <a:ext cx="6932815" cy="17907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br>
              <a:rPr lang="en-US" sz="2000" dirty="0">
                <a:latin typeface="Museo Sans 700" panose="02000000000000000000" pitchFamily="50" charset="0"/>
              </a:rPr>
            </a:br>
            <a:r>
              <a:rPr lang="en-US" sz="3200" dirty="0">
                <a:latin typeface="Museo Sans 700" panose="02000000000000000000" pitchFamily="50" charset="0"/>
              </a:rPr>
              <a:t>What you will gain </a:t>
            </a:r>
            <a:r>
              <a:rPr lang="en-US" sz="3200" dirty="0">
                <a:latin typeface="Museo Sans 300" panose="02000000000000000000" pitchFamily="50" charset="0"/>
              </a:rPr>
              <a:t>from being part of this program…</a:t>
            </a:r>
          </a:p>
          <a:p>
            <a:pPr algn="ctr"/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5F67D5-40E9-4EF8-9B74-CD180D6ED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14" y="2730890"/>
            <a:ext cx="7067372" cy="399058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A2D9DF4-743C-48A5-9CAF-F411A80E4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1546" y="2275473"/>
            <a:ext cx="1753804" cy="17538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84B5B98-F6FD-4A11-A3C4-842FCE1B9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53981" y="4271933"/>
            <a:ext cx="1753803" cy="17538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9713A-A8AE-43AD-AE28-5C86F1D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54F3E-B052-6F97-D66B-59435CACD7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5861931" y="66088"/>
            <a:ext cx="2913600" cy="7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E57013-5460-4602-BADC-DE1D123B4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412583"/>
          </a:xfrm>
          <a:prstGeom prst="rect">
            <a:avLst/>
          </a:prstGeom>
          <a:solidFill>
            <a:srgbClr val="B4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AFFCE9-6BB5-48EC-B5AA-D9CCD2AEC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348" y="551962"/>
            <a:ext cx="825017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D8E18F7-39B0-4D34-9E16-217EADF45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5" y="6277299"/>
            <a:ext cx="8249304" cy="137529"/>
          </a:xfrm>
          <a:prstGeom prst="rect">
            <a:avLst/>
          </a:prstGeom>
          <a:solidFill>
            <a:srgbClr val="DA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4A0C7-6393-4D31-91E2-70CF06A0D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03" y="1113548"/>
            <a:ext cx="4930924" cy="328405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3A8A7C-E2E4-4ABB-8DA7-4EC8E122C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48" y="574429"/>
            <a:ext cx="8249304" cy="461854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  <a:t>Session 1</a:t>
            </a:r>
            <a:br>
              <a:rPr lang="en-US" sz="35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</a:br>
            <a:br>
              <a:rPr lang="en-US" sz="35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</a:br>
            <a:br>
              <a:rPr lang="en-US" sz="35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</a:br>
            <a:br>
              <a:rPr lang="en-US" sz="35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</a:br>
            <a:br>
              <a:rPr lang="en-US" sz="35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</a:br>
            <a:br>
              <a:rPr lang="en-US" sz="35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</a:br>
            <a:br>
              <a:rPr lang="en-US" sz="3500" dirty="0">
                <a:solidFill>
                  <a:srgbClr val="3B52A4"/>
                </a:solidFill>
                <a:latin typeface="Caecilia LT Std Roman" panose="00000500000000000000" pitchFamily="50" charset="0"/>
              </a:rPr>
            </a:br>
            <a:r>
              <a:rPr lang="en-US" sz="2800" dirty="0">
                <a:solidFill>
                  <a:srgbClr val="3B52A4"/>
                </a:solidFill>
                <a:latin typeface="Museo Sans 300" panose="02000000000000000000" pitchFamily="50" charset="0"/>
              </a:rPr>
              <a:t>National Diabetes Prevention Program’s</a:t>
            </a:r>
            <a:br>
              <a:rPr lang="en-US" sz="2800" dirty="0">
                <a:solidFill>
                  <a:srgbClr val="3B52A4"/>
                </a:solidFill>
                <a:latin typeface="Museo Sans 300" panose="02000000000000000000" pitchFamily="50" charset="0"/>
              </a:rPr>
            </a:br>
            <a:r>
              <a:rPr lang="en-US" sz="2800" dirty="0">
                <a:solidFill>
                  <a:srgbClr val="3B52A4"/>
                </a:solidFill>
                <a:latin typeface="Museo Sans 300" panose="02000000000000000000" pitchFamily="50" charset="0"/>
              </a:rPr>
              <a:t> Lifestyle Change Program</a:t>
            </a:r>
            <a:endParaRPr lang="en-US" sz="3500" dirty="0">
              <a:solidFill>
                <a:srgbClr val="3B52A4"/>
              </a:solidFill>
              <a:latin typeface="Museo Sans 300" panose="02000000000000000000" pitchFamily="50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3430C31-CF2A-4998-9851-EFEE286A869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2815" y="5237589"/>
            <a:ext cx="4558113" cy="103970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Museo Sans 300" panose="02000000000000000000" pitchFamily="50" charset="0"/>
              </a:rPr>
              <a:t>Date: Sunday, September 18th, 2022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Museo Sans 300" panose="02000000000000000000" pitchFamily="50" charset="0"/>
              </a:rPr>
              <a:t>Facilitator: Nahila Ayeva, BS, MA, CHES, LCC- DPP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95387C-8A01-40D8-8BB0-2918148A6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3708" y="5840007"/>
            <a:ext cx="2632105" cy="101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DC Logo&#10;Centers for Disease Control and Prevention&#10;national Center for Chronic Disease Prevention and Health Promotion ">
            <a:extLst>
              <a:ext uri="{FF2B5EF4-FFF2-40B4-BE49-F238E27FC236}">
                <a16:creationId xmlns:a16="http://schemas.microsoft.com/office/drawing/2014/main" id="{7D48CD58-0C31-4CEE-B72D-53DD8E618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40" y="5256219"/>
            <a:ext cx="3185580" cy="115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AA2B8-04FA-4339-D742-4D57A051B1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372330" y="637670"/>
            <a:ext cx="2283116" cy="6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ynthia Johnson">
            <a:hlinkClick r:id="" action="ppaction://media"/>
            <a:extLst>
              <a:ext uri="{FF2B5EF4-FFF2-40B4-BE49-F238E27FC236}">
                <a16:creationId xmlns:a16="http://schemas.microsoft.com/office/drawing/2014/main" id="{32A2E088-9A66-675F-83FE-8265C76879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050" y="1112838"/>
            <a:ext cx="7477125" cy="42243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0A758-8862-984A-8A22-3A984FDF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0792" y="884583"/>
            <a:ext cx="6602413" cy="85214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Collaborative Commitment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54" y="2239962"/>
            <a:ext cx="8378687" cy="4298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latin typeface="Museo Sans 700" panose="02000000000000000000" pitchFamily="50" charset="0"/>
              </a:rPr>
              <a:t>Question 1: </a:t>
            </a:r>
          </a:p>
          <a:p>
            <a:pPr marL="0" indent="0" algn="ctr">
              <a:buNone/>
            </a:pPr>
            <a:r>
              <a:rPr lang="en-US" sz="4500" dirty="0">
                <a:latin typeface="Museo Sans 300" panose="02000000000000000000" pitchFamily="50" charset="0"/>
              </a:rPr>
              <a:t>How can you add regular physical activity, like walking or climbing steps, to your everyday life?</a:t>
            </a:r>
          </a:p>
          <a:p>
            <a:endParaRPr lang="en-US" sz="2400" dirty="0">
              <a:latin typeface="Museo Sans 300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9713A-A8AE-43AD-AE28-5C86F1D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F91B5-3570-F311-FADB-EF4428C3E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43625" y="136524"/>
            <a:ext cx="2686050" cy="7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43FFE8-FE9B-4868-9346-13D95BEE3D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70792" y="884583"/>
            <a:ext cx="6602413" cy="852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ecilia LT Pro 45 Light" panose="02060402030306020204" pitchFamily="18" charset="0"/>
                <a:ea typeface="+mj-ea"/>
                <a:cs typeface="Arial"/>
              </a:rPr>
              <a:t>Collaborative Commitment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55" y="2246244"/>
            <a:ext cx="8378687" cy="3916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latin typeface="Museo Sans 700" panose="02000000000000000000" pitchFamily="50" charset="0"/>
              </a:rPr>
              <a:t>Question 2: </a:t>
            </a:r>
          </a:p>
          <a:p>
            <a:pPr marL="0" indent="0" algn="ctr">
              <a:buNone/>
            </a:pPr>
            <a:r>
              <a:rPr lang="en-US" sz="4500" dirty="0">
                <a:latin typeface="Museo Sans 300" panose="02000000000000000000" pitchFamily="50" charset="0"/>
              </a:rPr>
              <a:t>How would enrolling in this program fit with the important value you </a:t>
            </a:r>
            <a:r>
              <a:rPr lang="en-US" sz="4000" b="1" kern="1200" dirty="0">
                <a:solidFill>
                  <a:srgbClr val="0070C0"/>
                </a:solidFill>
                <a:latin typeface="Caecilia LT Pro 45 Light" panose="02060402030306020204" pitchFamily="18" charset="0"/>
                <a:ea typeface="+mj-ea"/>
                <a:cs typeface="Arial"/>
              </a:rPr>
              <a:t>chose</a:t>
            </a:r>
            <a:r>
              <a:rPr lang="en-US" sz="4500" dirty="0">
                <a:latin typeface="Museo Sans 300" panose="02000000000000000000" pitchFamily="50" charset="0"/>
              </a:rPr>
              <a:t> at the beginning of the session?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9713A-A8AE-43AD-AE28-5C86F1D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081C9-D3F2-F397-BC5E-AD675A425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64388" y="136523"/>
            <a:ext cx="2729155" cy="7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6A0316-695F-4250-ADF6-E1CDFD0180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609" y="780339"/>
            <a:ext cx="8580782" cy="1225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marR="0" lvl="0" indent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ecilia LT Pro 45 Light" panose="02060402030306020204" pitchFamily="18" charset="0"/>
                <a:ea typeface="+mj-ea"/>
                <a:cs typeface="Arial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A80089"/>
                </a:solidFill>
                <a:effectLst/>
                <a:uLnTx/>
                <a:uFillTx/>
                <a:latin typeface="Caecilia LT Pro 45 Light" panose="02060402030306020204" pitchFamily="18" charset="0"/>
                <a:ea typeface="+mj-ea"/>
                <a:cs typeface="Arial"/>
              </a:rPr>
              <a:t>Session Wrap Up: Are you ready for the next step?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0812"/>
            <a:ext cx="8405191" cy="4366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Museo Sans 700" panose="02000000000000000000" pitchFamily="50" charset="0"/>
              </a:rPr>
              <a:t>Our next class starts</a:t>
            </a:r>
            <a:endParaRPr lang="en-US" sz="4400" dirty="0">
              <a:latin typeface="Caecilia LT Pro 45 Light" panose="020604020303060202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Sunday, October 2</a:t>
            </a:r>
            <a:r>
              <a:rPr lang="en-US" sz="4800" b="1" baseline="30000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nd</a:t>
            </a:r>
            <a:r>
              <a:rPr lang="en-US" sz="48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, 2022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From 4:00 – 5:00 PM </a:t>
            </a:r>
          </a:p>
          <a:p>
            <a:pPr marL="0" indent="0" algn="ctr">
              <a:buNone/>
            </a:pPr>
            <a:r>
              <a:rPr lang="en-US" sz="77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  <a:t>ON ZOOM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3B51A3"/>
              </a:solidFill>
              <a:latin typeface="Caecilia LT Pro 45 Light" panose="02060402030306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83486-7D13-4939-8774-09E8CDDB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74C68-5890-A81E-9704-2BA1FC7AE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66642" y="41436"/>
            <a:ext cx="2695749" cy="7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F9A3A5-74F5-49DD-AAB1-43D2806C16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5983" y="1407077"/>
            <a:ext cx="7832035" cy="14613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ecilia LT Pro 45 Light" panose="02060402030306020204" pitchFamily="18" charset="0"/>
                <a:ea typeface="+mn-ea"/>
                <a:cs typeface="+mn-cs"/>
              </a:rPr>
              <a:t>Ask yourself the </a:t>
            </a:r>
            <a:b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ecilia LT Pro 45 Light" panose="02060402030306020204" pitchFamily="18" charset="0"/>
                <a:ea typeface="+mn-ea"/>
                <a:cs typeface="+mn-cs"/>
              </a:rPr>
            </a:b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ecilia LT Pro 45 Light" panose="02060402030306020204" pitchFamily="18" charset="0"/>
                <a:ea typeface="+mn-ea"/>
                <a:cs typeface="+mn-cs"/>
              </a:rPr>
              <a:t>following question: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3D829-E8D5-4D66-A911-EE5EE29E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778" y="685800"/>
            <a:ext cx="8418444" cy="5246272"/>
          </a:xfrm>
          <a:prstGeom prst="roundRect">
            <a:avLst/>
          </a:prstGeom>
          <a:noFill/>
          <a:ln w="28575" cap="rnd">
            <a:solidFill>
              <a:srgbClr val="A6DCD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5983" y="1254677"/>
            <a:ext cx="7832035" cy="42934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300" dirty="0">
              <a:latin typeface="Caecilia LT Pro 45 Light" panose="020604020303060202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300" dirty="0">
              <a:latin typeface="Caecilia LT Pro 45 Light" panose="020604020303060202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chemeClr val="accent5"/>
                </a:solidFill>
                <a:latin typeface="Caecilia LT Std Roman" panose="00000500000000000000" pitchFamily="50" charset="0"/>
              </a:rPr>
              <a:t>Starting today, how can I improve my health and lower my risk</a:t>
            </a:r>
            <a:br>
              <a:rPr lang="en-US" sz="3500" b="1" dirty="0">
                <a:solidFill>
                  <a:schemeClr val="accent5"/>
                </a:solidFill>
                <a:latin typeface="Caecilia LT Std Roman" panose="00000500000000000000" pitchFamily="50" charset="0"/>
              </a:rPr>
            </a:br>
            <a:r>
              <a:rPr lang="en-US" sz="3500" b="1" dirty="0">
                <a:solidFill>
                  <a:schemeClr val="accent5"/>
                </a:solidFill>
                <a:latin typeface="Caecilia LT Std Roman" panose="00000500000000000000" pitchFamily="50" charset="0"/>
              </a:rPr>
              <a:t>of developing type 2 diabetes? </a:t>
            </a:r>
            <a:endParaRPr lang="en-US" sz="3500" b="1" dirty="0">
              <a:solidFill>
                <a:schemeClr val="accent5"/>
              </a:solidFill>
              <a:latin typeface="Museo Sans 300" panose="02000000000000000000" pitchFamily="50" charset="0"/>
            </a:endParaRPr>
          </a:p>
          <a:p>
            <a:pPr marL="0" indent="0">
              <a:buNone/>
            </a:pPr>
            <a:endParaRPr lang="en-US" sz="2800" dirty="0">
              <a:latin typeface="Museo Sans 300" panose="02000000000000000000" pitchFamily="50" charset="0"/>
            </a:endParaRPr>
          </a:p>
          <a:p>
            <a:pPr marL="0" indent="0">
              <a:buNone/>
            </a:pPr>
            <a:endParaRPr lang="en-US" sz="2800" dirty="0">
              <a:latin typeface="Museo Sans 300" panose="020000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0E9F8-9583-4C87-BCB5-F1AE72AA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7339" y="5817567"/>
            <a:ext cx="5009322" cy="269392"/>
          </a:xfrm>
          <a:prstGeom prst="rect">
            <a:avLst/>
          </a:prstGeom>
          <a:gradFill>
            <a:gsLst>
              <a:gs pos="0">
                <a:srgbClr val="B4EFEE"/>
              </a:gs>
              <a:gs pos="28000">
                <a:srgbClr val="8AE4E4"/>
              </a:gs>
              <a:gs pos="84000">
                <a:srgbClr val="3B52A4"/>
              </a:gs>
              <a:gs pos="100000">
                <a:srgbClr val="3B52A4"/>
              </a:gs>
            </a:gsLst>
            <a:lin ang="270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5A7CF-80B9-F360-66DC-B4017FC70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282812" y="836378"/>
            <a:ext cx="2232537" cy="6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1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D1C8-AB7D-442C-B8A1-8D57A789EE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114" y="891898"/>
            <a:ext cx="8527772" cy="83751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ecilia LT Pro 45 Light" panose="02060402030306020204" pitchFamily="18" charset="0"/>
              </a:rPr>
              <a:t>If you’re eligible, let’s get you enrolled!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1D5E-0F2A-4664-B739-DC9B5FF0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5" y="1933438"/>
            <a:ext cx="8527772" cy="42241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dirty="0"/>
              <a:t>Our DP Lifestyle Change Program Session One is: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Sunday, October 2</a:t>
            </a:r>
            <a:r>
              <a:rPr lang="en-US" sz="3600" b="1" baseline="30000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nd</a:t>
            </a:r>
            <a:r>
              <a:rPr lang="en-US" sz="36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, 2022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From 4:00 – 5:00 PM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3B52A4"/>
                </a:solidFill>
                <a:latin typeface="Caecilia LT Pro 45 Light" panose="02060402030306020204" pitchFamily="18" charset="0"/>
              </a:rPr>
              <a:t>ON ZOOM</a:t>
            </a:r>
          </a:p>
          <a:p>
            <a:pPr marL="0" indent="0" algn="ctr">
              <a:buNone/>
            </a:pPr>
            <a:r>
              <a:rPr lang="en-US" sz="3600" dirty="0"/>
              <a:t>ID:916 987 5289 Password: ASHA </a:t>
            </a:r>
          </a:p>
          <a:p>
            <a:pPr marL="0" indent="0" algn="ctr">
              <a:buNone/>
            </a:pPr>
            <a:r>
              <a:rPr lang="en-US" sz="2800" dirty="0"/>
              <a:t>Tel: 678-777-8961</a:t>
            </a:r>
            <a:endParaRPr lang="en-US" sz="2800" dirty="0">
              <a:latin typeface="Caecilia LT Pro 45 Light" panose="02060402030306020204" pitchFamily="18" charset="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rgbClr val="3B51A3"/>
                </a:solidFill>
                <a:latin typeface="Caecilia LT Pro 45 Light" panose="02060402030306020204" pitchFamily="18" charset="0"/>
                <a:hlinkClick r:id="rId2"/>
              </a:rPr>
              <a:t>info@womenshealthfirst.org</a:t>
            </a:r>
            <a:endParaRPr lang="en-US" sz="2200" b="1" dirty="0">
              <a:solidFill>
                <a:srgbClr val="3B51A3"/>
              </a:solidFill>
              <a:latin typeface="Caecilia LT Pro 45 Light" panose="02060402030306020204" pitchFamily="18" charset="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womenshealthfirst.org</a:t>
            </a:r>
          </a:p>
          <a:p>
            <a:pPr marL="0" indent="0" algn="ctr">
              <a:buNone/>
            </a:pPr>
            <a:endParaRPr lang="en-US" sz="2200" b="1" dirty="0">
              <a:solidFill>
                <a:srgbClr val="3B51A3"/>
              </a:solidFill>
              <a:latin typeface="Caecilia LT Pro 45 Light" panose="0206040203030602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076E6-5A73-488A-AB4E-75B482B9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94749-84B0-525F-F11D-F97FDD1AD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457950" y="136524"/>
            <a:ext cx="2376333" cy="6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A05C9-1486-E051-882D-8163CDFE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4" y="1316935"/>
            <a:ext cx="8378687" cy="4224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955A3-37CB-E37C-FB38-2A22E309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471B8-23FF-3A9D-5B89-2E64B895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698" y="0"/>
            <a:ext cx="2908268" cy="797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20438-158C-7DE6-BAEA-D01316669098}"/>
              </a:ext>
            </a:extLst>
          </p:cNvPr>
          <p:cNvSpPr txBox="1"/>
          <p:nvPr/>
        </p:nvSpPr>
        <p:spPr>
          <a:xfrm>
            <a:off x="855406" y="5690758"/>
            <a:ext cx="299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Congratulations for taking…</a:t>
            </a:r>
          </a:p>
        </p:txBody>
      </p:sp>
    </p:spTree>
    <p:extLst>
      <p:ext uri="{BB962C8B-B14F-4D97-AF65-F5344CB8AC3E}">
        <p14:creationId xmlns:p14="http://schemas.microsoft.com/office/powerpoint/2010/main" val="176540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F067E2-9CD1-4A91-9507-FA7BCCC61F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99" y="987922"/>
            <a:ext cx="8378687" cy="64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3182"/>
            <a:ext cx="8378687" cy="5014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100" b="1" dirty="0"/>
          </a:p>
          <a:p>
            <a:pPr marL="0" indent="0" algn="ctr">
              <a:buNone/>
            </a:pPr>
            <a:endParaRPr lang="en-US" sz="4100" b="1" dirty="0"/>
          </a:p>
          <a:p>
            <a:pPr marL="0" indent="0" algn="ctr">
              <a:buNone/>
            </a:pPr>
            <a:endParaRPr lang="en-US" sz="4100" b="1" dirty="0"/>
          </a:p>
          <a:p>
            <a:pPr marL="0" indent="0" algn="ctr">
              <a:buNone/>
            </a:pPr>
            <a:endParaRPr lang="en-US" sz="4100" b="1" dirty="0"/>
          </a:p>
          <a:p>
            <a:pPr marL="0" indent="0" algn="ctr">
              <a:buNone/>
            </a:pPr>
            <a:endParaRPr lang="en-US" sz="2000" dirty="0">
              <a:latin typeface="Museo Sans 300" panose="02000000000000000000" pitchFamily="50" charset="0"/>
            </a:endParaRPr>
          </a:p>
          <a:p>
            <a:pPr marL="0" indent="0" algn="ctr">
              <a:buNone/>
            </a:pPr>
            <a:endParaRPr lang="en-US" sz="2000" dirty="0">
              <a:latin typeface="Museo Sans 300" panose="02000000000000000000" pitchFamily="50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Museo Sans 300" panose="02000000000000000000" pitchFamily="50" charset="0"/>
              </a:rPr>
              <a:t>And now for some introductions.</a:t>
            </a:r>
          </a:p>
          <a:p>
            <a:pPr marL="0" indent="0" algn="ctr">
              <a:buNone/>
            </a:pPr>
            <a:endParaRPr lang="en-US" sz="2000" dirty="0">
              <a:latin typeface="Museo Sans 300" panose="02000000000000000000" pitchFamily="50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latin typeface="Museo Sans 300" panose="02000000000000000000" pitchFamily="50" charset="0"/>
              </a:rPr>
              <a:t>You’re on the way to discovering a healthier you—and the people around you will help you get there!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Museo Sans 300" panose="02000000000000000000" pitchFamily="50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58C9EE-1D49-4DF9-96BE-3BD120B2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6477" y="2193594"/>
            <a:ext cx="2271045" cy="22710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1131111-4B2B-4088-83EA-7727433C5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4922" y="2291338"/>
            <a:ext cx="9144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8B8000-EFC7-4663-AA50-E407D106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71695" y="1914061"/>
            <a:ext cx="914400" cy="7545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ECDEF-1F15-4D24-A6E0-3E9286B8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81A93-E3AE-431D-9578-2FB50BB41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721476"/>
            <a:ext cx="9144000" cy="136524"/>
          </a:xfrm>
          <a:prstGeom prst="rect">
            <a:avLst/>
          </a:prstGeom>
          <a:gradFill>
            <a:gsLst>
              <a:gs pos="0">
                <a:srgbClr val="B4EFEE"/>
              </a:gs>
              <a:gs pos="28000">
                <a:srgbClr val="8AE4E4"/>
              </a:gs>
              <a:gs pos="84000">
                <a:srgbClr val="3B52A4"/>
              </a:gs>
              <a:gs pos="100000">
                <a:srgbClr val="3B52A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4952C-FDA9-B1C0-2127-F24097DB2E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622026" y="200121"/>
            <a:ext cx="2327039" cy="6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44827"/>
            <a:ext cx="9144000" cy="9222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5 Goals for 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32221"/>
            <a:ext cx="8378687" cy="42241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800" kern="0" dirty="0">
                <a:latin typeface="Museo Sans 300" panose="02000000000000000000" pitchFamily="50" charset="0"/>
              </a:rPr>
              <a:t>Learn about the type 2 diabetes, prediabetes, and the National Diabetes Prevention Program (National DPP).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endParaRPr lang="en-US" sz="2800" kern="0" dirty="0">
              <a:latin typeface="Museo Sans 300" panose="02000000000000000000" pitchFamily="50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800" kern="0" dirty="0">
                <a:latin typeface="Museo Sans 300" panose="02000000000000000000" pitchFamily="50" charset="0"/>
              </a:rPr>
              <a:t>Learn how our Community Health Promotion </a:t>
            </a:r>
            <a:r>
              <a:rPr lang="en-US" sz="2800" b="1" kern="0" dirty="0">
                <a:solidFill>
                  <a:srgbClr val="3B52A4"/>
                </a:solidFill>
                <a:latin typeface="Museo Sans 300" panose="02000000000000000000" pitchFamily="50" charset="0"/>
              </a:rPr>
              <a:t>Diabetes Prevention (CHP-DP) </a:t>
            </a:r>
            <a:r>
              <a:rPr lang="en-US" sz="2800" kern="0" dirty="0">
                <a:latin typeface="Museo Sans 300" panose="02000000000000000000" pitchFamily="50" charset="0"/>
              </a:rPr>
              <a:t>here at Womens Health First, can help you reduce</a:t>
            </a:r>
            <a:br>
              <a:rPr lang="en-US" sz="2800" kern="0" dirty="0">
                <a:latin typeface="Museo Sans 300" panose="02000000000000000000" pitchFamily="50" charset="0"/>
              </a:rPr>
            </a:br>
            <a:r>
              <a:rPr lang="en-US" sz="2800" kern="0" dirty="0">
                <a:latin typeface="Museo Sans 300" panose="02000000000000000000" pitchFamily="50" charset="0"/>
              </a:rPr>
              <a:t>your risk of developing type 2 diabetes.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endParaRPr lang="en-US" sz="2800" kern="0" dirty="0">
              <a:latin typeface="Museo Sans 300" panose="02000000000000000000" pitchFamily="50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800" kern="0" dirty="0">
                <a:latin typeface="Museo Sans 300" panose="02000000000000000000" pitchFamily="50" charset="0"/>
              </a:rPr>
              <a:t>Discover some things about yourself and your readiness</a:t>
            </a:r>
            <a:br>
              <a:rPr lang="en-US" sz="2800" kern="0" dirty="0">
                <a:latin typeface="Museo Sans 300" panose="02000000000000000000" pitchFamily="50" charset="0"/>
              </a:rPr>
            </a:br>
            <a:r>
              <a:rPr lang="en-US" sz="2800" kern="0" dirty="0">
                <a:latin typeface="Museo Sans 300" panose="02000000000000000000" pitchFamily="50" charset="0"/>
              </a:rPr>
              <a:t>to make a lifestyle change.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endParaRPr lang="en-US" sz="2800" kern="0" dirty="0">
              <a:latin typeface="Museo Sans 300" panose="02000000000000000000" pitchFamily="50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800" kern="0" dirty="0">
                <a:latin typeface="Museo Sans 300" panose="02000000000000000000" pitchFamily="50" charset="0"/>
              </a:rPr>
              <a:t>Meet some great people.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endParaRPr lang="en-US" sz="2800" kern="0" dirty="0">
              <a:latin typeface="Museo Sans 300" panose="02000000000000000000" pitchFamily="50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8AE4E4"/>
              </a:buClr>
              <a:buFont typeface="Wingdings" panose="05000000000000000000" pitchFamily="2" charset="2"/>
              <a:buChar char="§"/>
            </a:pPr>
            <a:r>
              <a:rPr lang="en-US" sz="2800" b="1" kern="0" dirty="0">
                <a:solidFill>
                  <a:srgbClr val="1E8684"/>
                </a:solidFill>
                <a:latin typeface="Museo Sans 300" panose="02000000000000000000" pitchFamily="50" charset="0"/>
              </a:rPr>
              <a:t>Have fun! </a:t>
            </a:r>
          </a:p>
          <a:p>
            <a:pPr marL="457200" lvl="1" indent="0">
              <a:buNone/>
            </a:pPr>
            <a:endParaRPr lang="en-US" sz="2600" dirty="0">
              <a:latin typeface="Museo Sans 300" panose="02000000000000000000" pitchFamily="50" charset="0"/>
            </a:endParaRPr>
          </a:p>
          <a:p>
            <a:pPr marL="0" indent="0">
              <a:buNone/>
            </a:pPr>
            <a:endParaRPr lang="en-US" sz="3000" dirty="0">
              <a:latin typeface="Museo Sans 300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533BD-D437-45F0-AFDE-5E5A0AB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15497-3668-74DB-419F-04BD186BD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69634" y="114009"/>
            <a:ext cx="2666252" cy="7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002042"/>
            <a:ext cx="8378687" cy="5893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What You Value and the Choices You Make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4764" y="1848678"/>
            <a:ext cx="7660586" cy="4760844"/>
          </a:xfrm>
        </p:spPr>
        <p:txBody>
          <a:bodyPr>
            <a:noAutofit/>
          </a:bodyPr>
          <a:lstStyle/>
          <a:p>
            <a:pPr marL="0" indent="0" defTabSz="228600">
              <a:lnSpc>
                <a:spcPct val="120000"/>
              </a:lnSpc>
              <a:buNone/>
              <a:tabLst>
                <a:tab pos="234950" algn="l"/>
              </a:tabLst>
            </a:pPr>
            <a:r>
              <a:rPr lang="en-US" sz="1800">
                <a:latin typeface="Museo Sans 300" panose="02000000000000000000" pitchFamily="50" charset="0"/>
              </a:rPr>
              <a:t>1. Select</a:t>
            </a:r>
            <a:r>
              <a:rPr lang="en-US" sz="1800" b="1">
                <a:latin typeface="Museo Sans 300" panose="02000000000000000000" pitchFamily="50" charset="0"/>
              </a:rPr>
              <a:t> </a:t>
            </a:r>
            <a:r>
              <a:rPr lang="en-US" sz="1800" b="1" u="sng">
                <a:latin typeface="Museo Sans 700" panose="02000000000000000000" pitchFamily="50" charset="0"/>
              </a:rPr>
              <a:t>one</a:t>
            </a:r>
            <a:r>
              <a:rPr lang="en-US" sz="1800">
                <a:latin typeface="Museo Sans 300" panose="02000000000000000000" pitchFamily="50" charset="0"/>
              </a:rPr>
              <a:t> value that is most important to you: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800">
              <a:latin typeface="Museo Sans 300" panose="02000000000000000000" pitchFamily="50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800">
              <a:latin typeface="Museo Sans 300" panose="02000000000000000000" pitchFamily="50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800">
              <a:latin typeface="Museo Sans 300" panose="02000000000000000000" pitchFamily="50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800">
              <a:latin typeface="Museo Sans 300" panose="02000000000000000000" pitchFamily="50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800">
              <a:latin typeface="Museo Sans 300" panose="02000000000000000000" pitchFamily="50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1800">
              <a:latin typeface="Museo Sans 300" panose="02000000000000000000" pitchFamily="50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>
              <a:latin typeface="Museo Sans 300" panose="02000000000000000000" pitchFamily="50" charset="0"/>
            </a:endParaRPr>
          </a:p>
          <a:p>
            <a:pPr marL="287338" indent="-287338" defTabSz="228600">
              <a:lnSpc>
                <a:spcPct val="120000"/>
              </a:lnSpc>
              <a:buNone/>
            </a:pPr>
            <a:r>
              <a:rPr lang="en-US" sz="1800">
                <a:latin typeface="Museo Sans 300" panose="02000000000000000000" pitchFamily="50" charset="0"/>
              </a:rPr>
              <a:t>2.	Describe a recent experience when you demonstrated this value. </a:t>
            </a:r>
            <a:br>
              <a:rPr lang="en-US" sz="1800">
                <a:latin typeface="Museo Sans 300" panose="02000000000000000000" pitchFamily="50" charset="0"/>
              </a:rPr>
            </a:br>
            <a:r>
              <a:rPr lang="en-US" sz="1800">
                <a:latin typeface="Museo Sans 300" panose="02000000000000000000" pitchFamily="50" charset="0"/>
              </a:rPr>
              <a:t>Use the Discovery Session Values Affirmation Worksheet or a blank piece of paper to briefly describe it.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>
              <a:latin typeface="Museo Sans 300" panose="02000000000000000000" pitchFamily="50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68309"/>
              </p:ext>
            </p:extLst>
          </p:nvPr>
        </p:nvGraphicFramePr>
        <p:xfrm>
          <a:off x="960453" y="2338467"/>
          <a:ext cx="3098799" cy="2865120"/>
        </p:xfrm>
        <a:graphic>
          <a:graphicData uri="http://schemas.openxmlformats.org/drawingml/2006/table">
            <a:tbl>
              <a:tblPr firstRow="1" bandRow="1"/>
              <a:tblGrid>
                <a:gridCol w="3098799">
                  <a:extLst>
                    <a:ext uri="{9D8B030D-6E8A-4147-A177-3AD203B41FA5}">
                      <a16:colId xmlns:a16="http://schemas.microsoft.com/office/drawing/2014/main" val="1871397786"/>
                    </a:ext>
                  </a:extLst>
                </a:gridCol>
              </a:tblGrid>
              <a:tr h="4807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3B51A3"/>
                          </a:solidFill>
                          <a:latin typeface="Caecilia LT Std Roman" panose="00000500000000000000" pitchFamily="50" charset="0"/>
                        </a:rPr>
                        <a:t>Values</a:t>
                      </a:r>
                      <a:endParaRPr lang="en-US" sz="2000" b="1" dirty="0">
                        <a:solidFill>
                          <a:srgbClr val="3B51A3"/>
                        </a:solidFill>
                        <a:latin typeface="Caecilia LT Std Roman" panose="00000500000000000000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65798"/>
                  </a:ext>
                </a:extLst>
              </a:tr>
              <a:tr h="322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  <a:latin typeface="Museo Sans 300" panose="02000000000000000000" pitchFamily="50" charset="0"/>
                        </a:rPr>
                        <a:t>Friendship</a:t>
                      </a:r>
                      <a:endParaRPr lang="en-US" sz="1600" b="1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41005"/>
                  </a:ext>
                </a:extLst>
              </a:tr>
              <a:tr h="322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  <a:latin typeface="Museo Sans 300" panose="02000000000000000000" pitchFamily="50" charset="0"/>
                        </a:rPr>
                        <a:t>Community</a:t>
                      </a:r>
                      <a:endParaRPr lang="en-US" sz="1600" b="1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869557"/>
                  </a:ext>
                </a:extLst>
              </a:tr>
              <a:tr h="322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  <a:latin typeface="Museo Sans 300" panose="02000000000000000000" pitchFamily="50" charset="0"/>
                        </a:rPr>
                        <a:t>Family</a:t>
                      </a:r>
                      <a:endParaRPr lang="en-US" sz="1600" b="1" dirty="0">
                        <a:latin typeface="Museo Sans 300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58408"/>
                  </a:ext>
                </a:extLst>
              </a:tr>
              <a:tr h="322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Museo Sans 300" panose="02000000000000000000" pitchFamily="50" charset="0"/>
                        </a:rPr>
                        <a:t>Career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Museo Sans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974982"/>
                  </a:ext>
                </a:extLst>
              </a:tr>
              <a:tr h="322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Museo Sans 300" panose="02000000000000000000" pitchFamily="50" charset="0"/>
                        </a:rPr>
                        <a:t>Humor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Museo Sans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05544"/>
                  </a:ext>
                </a:extLst>
              </a:tr>
              <a:tr h="3224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Museo Sans 300" panose="02000000000000000000" pitchFamily="50" charset="0"/>
                        </a:rPr>
                        <a:t>Gratitude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Museo Sans 300" panose="02000000000000000000" pitchFamily="50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512417"/>
                  </a:ext>
                </a:extLst>
              </a:tr>
              <a:tr h="3224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Museo Sans 300" panose="02000000000000000000" pitchFamily="50" charset="0"/>
                        </a:rPr>
                        <a:t>Faith, Religion, or Spirituality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Museo Sans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Graphic 7" descr="Graph and note paper with pencils">
            <a:extLst>
              <a:ext uri="{FF2B5EF4-FFF2-40B4-BE49-F238E27FC236}">
                <a16:creationId xmlns:a16="http://schemas.microsoft.com/office/drawing/2014/main" id="{C6D0C5A7-8BCA-43A4-AF61-EF649BA66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7546" y="1174797"/>
            <a:ext cx="5278340" cy="52783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31610-40EB-4430-B687-66C2368F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1E390-135F-4F67-3370-1EC15E7369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372904" y="248478"/>
            <a:ext cx="2462982" cy="6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0A28-764F-4096-AF0F-E46FB10DD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48" y="2107721"/>
            <a:ext cx="8249304" cy="1628766"/>
          </a:xfrm>
        </p:spPr>
        <p:txBody>
          <a:bodyPr/>
          <a:lstStyle/>
          <a:p>
            <a:r>
              <a:rPr lang="en-US" sz="3600" b="1" dirty="0">
                <a:solidFill>
                  <a:srgbClr val="3B51A3"/>
                </a:solidFill>
                <a:latin typeface="Caecilia LT Pro 45 Light" panose="02060402030306020204" pitchFamily="18" charset="0"/>
              </a:rPr>
              <a:t>Overview of the National DPP Lifestyle Change Program</a:t>
            </a:r>
            <a:endParaRPr lang="en-US" b="1" dirty="0">
              <a:solidFill>
                <a:srgbClr val="3B51A3"/>
              </a:solidFill>
              <a:latin typeface="Caecilia LT Pro 45 Light" panose="020604020303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8CA66-DDB5-FBA5-96A4-910BB3CD2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179574" y="0"/>
            <a:ext cx="2649813" cy="7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901427"/>
            <a:ext cx="8239540" cy="8558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If you have type 2 diabetes…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58008"/>
            <a:ext cx="8378687" cy="4092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latin typeface="Museo Sans 300" panose="02000000000000000000" pitchFamily="50" charset="0"/>
              </a:rPr>
              <a:t>Your body cannot properly use insulin, which could cause you to have high blood sugar levels.</a:t>
            </a:r>
          </a:p>
        </p:txBody>
      </p:sp>
      <p:pic>
        <p:nvPicPr>
          <p:cNvPr id="2050" name="Picture 2" descr="Text Box:&#10;People who have diabetes are at higher risk of serios health complications. &#10;&#10;List of health Complications: Blindness, Kidney Failure, Heart Disease, Stroke, Loss of Toes, Feet, or Leg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2" y="3036319"/>
            <a:ext cx="754025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E9258-37D4-4EA6-A23D-4984093B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99D0D-010F-A28F-35D5-D9AF8E5AC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310467" y="12299"/>
            <a:ext cx="2686050" cy="7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975118"/>
            <a:ext cx="7886700" cy="6943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Caecilia LT Pro 45 Light" panose="02060402030306020204" pitchFamily="18" charset="0"/>
                <a:cs typeface="Arial"/>
              </a:rPr>
              <a:t>Type 2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5225"/>
            <a:ext cx="8378687" cy="5157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>
                <a:latin typeface="Museo Sans 300" panose="02000000000000000000" pitchFamily="50" charset="0"/>
              </a:rPr>
              <a:t>You are at higher risk for type 2 diabetes if you: </a:t>
            </a:r>
          </a:p>
        </p:txBody>
      </p:sp>
      <p:pic>
        <p:nvPicPr>
          <p:cNvPr id="4101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5" b="26161"/>
          <a:stretch/>
        </p:blipFill>
        <p:spPr bwMode="auto">
          <a:xfrm>
            <a:off x="986851" y="2251487"/>
            <a:ext cx="1737360" cy="140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9691" y="3646851"/>
            <a:ext cx="201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useo Sans 300" panose="02000000000000000000" pitchFamily="50" charset="0"/>
              </a:rPr>
              <a:t>Are 45+ years old</a:t>
            </a:r>
          </a:p>
        </p:txBody>
      </p:sp>
      <p:pic>
        <p:nvPicPr>
          <p:cNvPr id="2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67687" b="26161"/>
          <a:stretch/>
        </p:blipFill>
        <p:spPr bwMode="auto">
          <a:xfrm>
            <a:off x="3800686" y="2251487"/>
            <a:ext cx="1615046" cy="140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02369" y="3654743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useo Sans 300" panose="02000000000000000000" pitchFamily="50" charset="0"/>
              </a:rPr>
              <a:t>Are not </a:t>
            </a:r>
          </a:p>
          <a:p>
            <a:pPr algn="ctr"/>
            <a:r>
              <a:rPr lang="en-US" sz="1600" dirty="0">
                <a:latin typeface="Museo Sans 300" panose="02000000000000000000" pitchFamily="50" charset="0"/>
              </a:rPr>
              <a:t>physically active</a:t>
            </a:r>
          </a:p>
        </p:txBody>
      </p:sp>
      <p:pic>
        <p:nvPicPr>
          <p:cNvPr id="24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6" t="-1" r="-1" b="27095"/>
          <a:stretch/>
        </p:blipFill>
        <p:spPr bwMode="auto">
          <a:xfrm>
            <a:off x="6489507" y="2251423"/>
            <a:ext cx="1597925" cy="138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82629" y="3646851"/>
            <a:ext cx="201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useo Sans 300" panose="02000000000000000000" pitchFamily="50" charset="0"/>
              </a:rPr>
              <a:t>Are overweight</a:t>
            </a:r>
          </a:p>
        </p:txBody>
      </p:sp>
      <p:pic>
        <p:nvPicPr>
          <p:cNvPr id="21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r="50403" b="26161"/>
          <a:stretch/>
        </p:blipFill>
        <p:spPr bwMode="auto">
          <a:xfrm>
            <a:off x="1723725" y="4314028"/>
            <a:ext cx="1697573" cy="140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67165" y="5717803"/>
            <a:ext cx="241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useo Sans 300" panose="02000000000000000000" pitchFamily="50" charset="0"/>
              </a:rPr>
              <a:t>Have a parent or sibling with type 2 diabetes</a:t>
            </a:r>
          </a:p>
        </p:txBody>
      </p:sp>
      <p:pic>
        <p:nvPicPr>
          <p:cNvPr id="12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5" t="-1" r="16604" b="27095"/>
          <a:stretch/>
        </p:blipFill>
        <p:spPr bwMode="auto">
          <a:xfrm>
            <a:off x="5397334" y="4314028"/>
            <a:ext cx="1698172" cy="138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2000" y="5707916"/>
            <a:ext cx="3348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Museo Sans 300" panose="02000000000000000000" pitchFamily="50" charset="0"/>
              </a:rPr>
              <a:t>Had diabetes while pregnant </a:t>
            </a:r>
          </a:p>
          <a:p>
            <a:pPr algn="ctr"/>
            <a:r>
              <a:rPr lang="en-US" sz="1600">
                <a:latin typeface="Museo Sans 300" panose="02000000000000000000" pitchFamily="50" charset="0"/>
              </a:rPr>
              <a:t>(gestational diabetes) or a baby weighing 9+ pounds at birth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E9258-37D4-4EA6-A23D-4984093B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9949A-C651-1ECE-1EE9-1ED44110F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328406" y="92709"/>
            <a:ext cx="2553257" cy="6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119AD0-FCC4-4FA4-8EF5-EB88A97BF9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603639"/>
            <a:ext cx="7886700" cy="8747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ecilia LT Std Roman" panose="00000500000000000000" pitchFamily="50" charset="0"/>
              </a:rPr>
              <a:t>Have you heard of prediabetes?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A18AD9-59BE-46D7-B36B-FD440D37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778" y="1596370"/>
            <a:ext cx="8418444" cy="3031435"/>
          </a:xfrm>
          <a:prstGeom prst="roundRect">
            <a:avLst/>
          </a:prstGeom>
          <a:noFill/>
          <a:ln w="28575">
            <a:solidFill>
              <a:srgbClr val="A6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B71C4-1F37-49DA-94B8-190F0646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7339" y="4531209"/>
            <a:ext cx="5009322" cy="269392"/>
          </a:xfrm>
          <a:prstGeom prst="rect">
            <a:avLst/>
          </a:prstGeom>
          <a:gradFill>
            <a:gsLst>
              <a:gs pos="0">
                <a:srgbClr val="B4EFEE"/>
              </a:gs>
              <a:gs pos="28000">
                <a:srgbClr val="8AE4E4"/>
              </a:gs>
              <a:gs pos="84000">
                <a:srgbClr val="3B52A4"/>
              </a:gs>
              <a:gs pos="100000">
                <a:srgbClr val="3B52A4"/>
              </a:gs>
            </a:gsLst>
            <a:lin ang="2700000" scaled="0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9F3C1-7C8A-4D3A-B1F7-1B8512E6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C0AA-E6A3-2040-8728-7BB3B12083B4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80D84-8928-BAB9-1129-65743C268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 r="1722" b="38243"/>
          <a:stretch/>
        </p:blipFill>
        <p:spPr>
          <a:xfrm>
            <a:off x="6457950" y="196820"/>
            <a:ext cx="2529682" cy="69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_AMO_REPORTCONTROLSVISIBLE" val="Empty"/>
  <p:tag name="_AMO_UNIQUEIDENTIFIER" val="ea32e41a-6f0e-433f-a128-c287c32e177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6730F1BB89541BC69525220E97B57" ma:contentTypeVersion="12" ma:contentTypeDescription="Create a new document." ma:contentTypeScope="" ma:versionID="f0c48ec35fd334f1f47f6b6fe920dac3">
  <xsd:schema xmlns:xsd="http://www.w3.org/2001/XMLSchema" xmlns:xs="http://www.w3.org/2001/XMLSchema" xmlns:p="http://schemas.microsoft.com/office/2006/metadata/properties" xmlns:ns2="e3b9f9c0-87b0-49a9-8eee-d649b04a5821" xmlns:ns3="be89a828-b705-4fa5-bcee-995000fe5a7a" targetNamespace="http://schemas.microsoft.com/office/2006/metadata/properties" ma:root="true" ma:fieldsID="9dc3bcd759034e77305ce408f5d1ca89" ns2:_="" ns3:_="">
    <xsd:import namespace="e3b9f9c0-87b0-49a9-8eee-d649b04a5821"/>
    <xsd:import namespace="be89a828-b705-4fa5-bcee-995000fe5a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9f9c0-87b0-49a9-8eee-d649b04a5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9a828-b705-4fa5-bcee-995000fe5a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E0622-0662-4C61-81D6-C310F0E248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7F415B-3DC1-44D1-82B1-B9C52E701D30}">
  <ds:schemaRefs>
    <ds:schemaRef ds:uri="be89a828-b705-4fa5-bcee-995000fe5a7a"/>
    <ds:schemaRef ds:uri="e3b9f9c0-87b0-49a9-8eee-d649b04a58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D287A4-B91A-4D52-8DEF-A78861096D8E}">
  <ds:schemaRefs>
    <ds:schemaRef ds:uri="be89a828-b705-4fa5-bcee-995000fe5a7a"/>
    <ds:schemaRef ds:uri="e3b9f9c0-87b0-49a9-8eee-d649b04a58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11770</TotalTime>
  <Words>887</Words>
  <Application>Microsoft Office PowerPoint</Application>
  <PresentationFormat>On-screen Show (4:3)</PresentationFormat>
  <Paragraphs>183</Paragraphs>
  <Slides>26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Caecilia LT Pro 45 Light</vt:lpstr>
      <vt:lpstr>Caecilia LT Pro 55 Roman</vt:lpstr>
      <vt:lpstr>Caecilia LT Std Roman</vt:lpstr>
      <vt:lpstr>Calibri</vt:lpstr>
      <vt:lpstr>Calibri Light</vt:lpstr>
      <vt:lpstr>Museo Sans 100</vt:lpstr>
      <vt:lpstr>Museo Sans 300</vt:lpstr>
      <vt:lpstr>Museo Sans 500</vt:lpstr>
      <vt:lpstr>Museo Sans 700</vt:lpstr>
      <vt:lpstr>Roboto</vt:lpstr>
      <vt:lpstr>Wingdings</vt:lpstr>
      <vt:lpstr>Office Theme</vt:lpstr>
      <vt:lpstr>Welcome to CHP-DP  Introduction Session</vt:lpstr>
      <vt:lpstr>Session 1       National Diabetes Prevention Program’s  Lifestyle Change Program</vt:lpstr>
      <vt:lpstr>Introductions</vt:lpstr>
      <vt:lpstr>5 Goals for Today’s Session</vt:lpstr>
      <vt:lpstr>What You Value and the Choices You Make</vt:lpstr>
      <vt:lpstr>Overview of the National DPP Lifestyle Change Program</vt:lpstr>
      <vt:lpstr>If you have type 2 diabetes…</vt:lpstr>
      <vt:lpstr>Type 2 Diabetes</vt:lpstr>
      <vt:lpstr>Have you heard of prediabetes? </vt:lpstr>
      <vt:lpstr>If you have prediabetes…</vt:lpstr>
      <vt:lpstr>PowerPoint Presentation</vt:lpstr>
      <vt:lpstr>National Diabetes Prevention Program</vt:lpstr>
      <vt:lpstr>Womens Health First/ Community Health Promotion Diabetes Prevention (CHP-DP)</vt:lpstr>
      <vt:lpstr>CHP-DP at Womens Health First</vt:lpstr>
      <vt:lpstr>CHP-DP Program at Womens Health First</vt:lpstr>
      <vt:lpstr>Prediabetes Risk Test</vt:lpstr>
      <vt:lpstr>What If You’re Not Eligible?</vt:lpstr>
      <vt:lpstr>CHP-DP</vt:lpstr>
      <vt:lpstr>Participant Testimonials</vt:lpstr>
      <vt:lpstr>PowerPoint Presentation</vt:lpstr>
      <vt:lpstr>Collaborative Commitment Activity</vt:lpstr>
      <vt:lpstr>Collaborative Commitment Activity</vt:lpstr>
      <vt:lpstr>Session Wrap Up: Are you ready for the next step?</vt:lpstr>
      <vt:lpstr>Ask yourself the  following question:</vt:lpstr>
      <vt:lpstr>If you’re eligible, let’s get you enrolled!</vt:lpstr>
      <vt:lpstr>PowerPoint Presentation</vt:lpstr>
    </vt:vector>
  </TitlesOfParts>
  <Company>Abt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Earl, Tara;Abt Associates Inc.</dc:creator>
  <cp:lastModifiedBy>moktar cisse</cp:lastModifiedBy>
  <cp:revision>8</cp:revision>
  <cp:lastPrinted>2018-04-19T15:04:47Z</cp:lastPrinted>
  <dcterms:created xsi:type="dcterms:W3CDTF">2016-08-31T20:05:04Z</dcterms:created>
  <dcterms:modified xsi:type="dcterms:W3CDTF">2022-10-07T16:51:08Z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215AD516-B3BD-4CAB-B657-D68D2790A9E7</vt:lpwstr>
  </property>
  <property fmtid="{D5CDD505-2E9C-101B-9397-08002B2CF9AE}" pid="3" name="ArticulatePath">
    <vt:lpwstr>EASE_Powerpoint_Template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2021-02-23T16:23:03Z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fa8745ca-a3d7-4781-8707-f4424f14e233</vt:lpwstr>
  </property>
  <property fmtid="{D5CDD505-2E9C-101B-9397-08002B2CF9AE}" pid="10" name="MSIP_Label_7b94a7b8-f06c-4dfe-bdcc-9b548fd58c31_ContentBits">
    <vt:lpwstr>0</vt:lpwstr>
  </property>
  <property fmtid="{D5CDD505-2E9C-101B-9397-08002B2CF9AE}" pid="11" name="ContentTypeId">
    <vt:lpwstr>0x0101002546730F1BB89541BC69525220E97B57</vt:lpwstr>
  </property>
  <property fmtid="{D5CDD505-2E9C-101B-9397-08002B2CF9AE}" pid="12" name="MSIP_Label_ea60d57e-af5b-4752-ac57-3e4f28ca11dc_Enabled">
    <vt:lpwstr>true</vt:lpwstr>
  </property>
  <property fmtid="{D5CDD505-2E9C-101B-9397-08002B2CF9AE}" pid="13" name="MSIP_Label_ea60d57e-af5b-4752-ac57-3e4f28ca11dc_SetDate">
    <vt:lpwstr>2022-01-13T05:50:26Z</vt:lpwstr>
  </property>
  <property fmtid="{D5CDD505-2E9C-101B-9397-08002B2CF9AE}" pid="14" name="MSIP_Label_ea60d57e-af5b-4752-ac57-3e4f28ca11dc_Method">
    <vt:lpwstr>Standard</vt:lpwstr>
  </property>
  <property fmtid="{D5CDD505-2E9C-101B-9397-08002B2CF9AE}" pid="15" name="MSIP_Label_ea60d57e-af5b-4752-ac57-3e4f28ca11dc_Name">
    <vt:lpwstr>ea60d57e-af5b-4752-ac57-3e4f28ca11dc</vt:lpwstr>
  </property>
  <property fmtid="{D5CDD505-2E9C-101B-9397-08002B2CF9AE}" pid="16" name="MSIP_Label_ea60d57e-af5b-4752-ac57-3e4f28ca11dc_SiteId">
    <vt:lpwstr>36da45f1-dd2c-4d1f-af13-5abe46b99921</vt:lpwstr>
  </property>
  <property fmtid="{D5CDD505-2E9C-101B-9397-08002B2CF9AE}" pid="17" name="MSIP_Label_ea60d57e-af5b-4752-ac57-3e4f28ca11dc_ActionId">
    <vt:lpwstr>3d421430-eab7-4ab0-ba89-c9c58c5a6bbc</vt:lpwstr>
  </property>
  <property fmtid="{D5CDD505-2E9C-101B-9397-08002B2CF9AE}" pid="18" name="MSIP_Label_ea60d57e-af5b-4752-ac57-3e4f28ca11dc_ContentBits">
    <vt:lpwstr>0</vt:lpwstr>
  </property>
</Properties>
</file>